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18984-26DC-484E-8831-D5BBEE882C99}" type="datetimeFigureOut">
              <a:rPr lang="pl-PL" smtClean="0"/>
              <a:t>2017-01-22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85F90-0C44-4CC3-838F-59D4BBA92DE2}" type="slidenum">
              <a:rPr lang="pl-PL" smtClean="0"/>
              <a:t>‹#›</a:t>
            </a:fld>
            <a:endParaRPr lang="pl-PL"/>
          </a:p>
        </p:txBody>
      </p:sp>
    </p:spTree>
    <p:extLst>
      <p:ext uri="{BB962C8B-B14F-4D97-AF65-F5344CB8AC3E}">
        <p14:creationId xmlns:p14="http://schemas.microsoft.com/office/powerpoint/2010/main" val="44441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9011949-2AAF-4002-8568-3588893F7687}" type="datetimeFigureOut">
              <a:rPr lang="pl-PL" smtClean="0"/>
              <a:t>2017-01-22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41875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9011949-2AAF-4002-8568-3588893F7687}" type="datetimeFigureOut">
              <a:rPr lang="pl-PL" smtClean="0"/>
              <a:t>2017-01-22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294304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9011949-2AAF-4002-8568-3588893F7687}" type="datetimeFigureOut">
              <a:rPr lang="pl-PL" smtClean="0"/>
              <a:t>2017-01-22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280417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4"/>
        <p:cNvGrpSpPr/>
        <p:nvPr/>
      </p:nvGrpSpPr>
      <p:grpSpPr>
        <a:xfrm>
          <a:off x="0" y="0"/>
          <a:ext cx="0" cy="0"/>
          <a:chOff x="0" y="0"/>
          <a:chExt cx="0" cy="0"/>
        </a:xfrm>
      </p:grpSpPr>
      <p:cxnSp>
        <p:nvCxnSpPr>
          <p:cNvPr id="15" name="Shape 15"/>
          <p:cNvCxnSpPr/>
          <p:nvPr/>
        </p:nvCxnSpPr>
        <p:spPr>
          <a:xfrm>
            <a:off x="514350" y="5349901"/>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16" name="Shape 16"/>
          <p:cNvSpPr txBox="1">
            <a:spLocks noGrp="1"/>
          </p:cNvSpPr>
          <p:nvPr>
            <p:ph type="ctrTitle"/>
          </p:nvPr>
        </p:nvSpPr>
        <p:spPr>
          <a:xfrm>
            <a:off x="381000" y="4853410"/>
            <a:ext cx="8458200" cy="12223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381000" y="3886200"/>
            <a:ext cx="8458200" cy="914400"/>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accent1"/>
              </a:buClr>
              <a:buFont typeface="Noto Sans Symbols"/>
              <a:buNone/>
              <a:defRPr sz="2400" b="0" i="0" u="none" strike="noStrike" cap="none">
                <a:solidFill>
                  <a:srgbClr val="44332A"/>
                </a:solidFill>
                <a:latin typeface="Source Sans Pro"/>
                <a:ea typeface="Source Sans Pro"/>
                <a:cs typeface="Source Sans Pro"/>
                <a:sym typeface="Source Sans Pro"/>
              </a:defRPr>
            </a:lvl1pPr>
            <a:lvl2pPr marL="457200" marR="0" lvl="1" indent="0" algn="ctr" rtl="0">
              <a:lnSpc>
                <a:spcPct val="100000"/>
              </a:lnSpc>
              <a:spcBef>
                <a:spcPts val="560"/>
              </a:spcBef>
              <a:spcAft>
                <a:spcPts val="0"/>
              </a:spcAft>
              <a:buClr>
                <a:schemeClr val="accent1"/>
              </a:buClr>
              <a:buFont typeface="Noto Sans Symbols"/>
              <a:buNone/>
              <a:defRPr sz="2800" b="0" i="0" u="none" strike="noStrike" cap="none">
                <a:solidFill>
                  <a:schemeClr val="dk2"/>
                </a:solidFill>
                <a:latin typeface="Source Sans Pro"/>
                <a:ea typeface="Source Sans Pro"/>
                <a:cs typeface="Source Sans Pro"/>
                <a:sym typeface="Source Sans Pro"/>
              </a:defRPr>
            </a:lvl2pPr>
            <a:lvl3pPr marL="914400" marR="0" lvl="2" indent="0" algn="ctr" rtl="0">
              <a:lnSpc>
                <a:spcPct val="100000"/>
              </a:lnSpc>
              <a:spcBef>
                <a:spcPts val="480"/>
              </a:spcBef>
              <a:spcAft>
                <a:spcPts val="0"/>
              </a:spcAft>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3pPr>
            <a:lvl4pPr marL="1371600" marR="0" lvl="3" indent="0" algn="ctr" rtl="0">
              <a:lnSpc>
                <a:spcPct val="100000"/>
              </a:lnSpc>
              <a:spcBef>
                <a:spcPts val="400"/>
              </a:spcBef>
              <a:spcAft>
                <a:spcPts val="0"/>
              </a:spcAft>
              <a:buClr>
                <a:schemeClr val="accent1"/>
              </a:buClr>
              <a:buFont typeface="Noto Sans Symbols"/>
              <a:buNone/>
              <a:defRPr sz="2000" b="0" i="0" u="none" strike="noStrike" cap="none">
                <a:solidFill>
                  <a:schemeClr val="dk2"/>
                </a:solidFill>
                <a:latin typeface="Source Sans Pro"/>
                <a:ea typeface="Source Sans Pro"/>
                <a:cs typeface="Source Sans Pro"/>
                <a:sym typeface="Source Sans Pro"/>
              </a:defRPr>
            </a:lvl4pPr>
            <a:lvl5pPr marL="1828800" marR="0" lvl="4" indent="0" algn="ctr" rtl="0">
              <a:lnSpc>
                <a:spcPct val="100000"/>
              </a:lnSpc>
              <a:spcBef>
                <a:spcPts val="360"/>
              </a:spcBef>
              <a:spcAft>
                <a:spcPts val="0"/>
              </a:spcAft>
              <a:buClr>
                <a:schemeClr val="accent1"/>
              </a:buClr>
              <a:buFont typeface="Noto Sans Symbols"/>
              <a:buNone/>
              <a:defRPr sz="1800" b="0" i="0" u="none" strike="noStrike" cap="none">
                <a:solidFill>
                  <a:schemeClr val="dk2"/>
                </a:solidFill>
                <a:latin typeface="Source Sans Pro"/>
                <a:ea typeface="Source Sans Pro"/>
                <a:cs typeface="Source Sans Pro"/>
                <a:sym typeface="Source Sans Pro"/>
              </a:defRPr>
            </a:lvl5pPr>
            <a:lvl6pPr marL="2286000" marR="0" lvl="5" indent="0" algn="ctr" rtl="0">
              <a:lnSpc>
                <a:spcPct val="100000"/>
              </a:lnSpc>
              <a:spcBef>
                <a:spcPts val="360"/>
              </a:spcBef>
              <a:spcAft>
                <a:spcPts val="0"/>
              </a:spcAft>
              <a:buClr>
                <a:schemeClr val="accent1"/>
              </a:buClr>
              <a:buFont typeface="Noto Sans Symbols"/>
              <a:buNone/>
              <a:defRPr sz="1800" b="0" i="0" u="none" strike="noStrike" cap="none">
                <a:solidFill>
                  <a:schemeClr val="dk2"/>
                </a:solidFill>
                <a:latin typeface="Source Sans Pro"/>
                <a:ea typeface="Source Sans Pro"/>
                <a:cs typeface="Source Sans Pro"/>
                <a:sym typeface="Source Sans Pro"/>
              </a:defRPr>
            </a:lvl6pPr>
            <a:lvl7pPr marL="2743200" marR="0" lvl="6" indent="0" algn="ctr" rtl="0">
              <a:lnSpc>
                <a:spcPct val="100000"/>
              </a:lnSpc>
              <a:spcBef>
                <a:spcPts val="320"/>
              </a:spcBef>
              <a:spcAft>
                <a:spcPts val="0"/>
              </a:spcAft>
              <a:buClr>
                <a:schemeClr val="accent1"/>
              </a:buClr>
              <a:buFont typeface="Noto Sans Symbols"/>
              <a:buNone/>
              <a:defRPr sz="1600" b="0" i="0" u="none" strike="noStrike" cap="none">
                <a:solidFill>
                  <a:schemeClr val="dk2"/>
                </a:solidFill>
                <a:latin typeface="Source Sans Pro"/>
                <a:ea typeface="Source Sans Pro"/>
                <a:cs typeface="Source Sans Pro"/>
                <a:sym typeface="Source Sans Pro"/>
              </a:defRPr>
            </a:lvl7pPr>
            <a:lvl8pPr marL="3200400" marR="0" lvl="7" indent="0" algn="ctr" rtl="0">
              <a:lnSpc>
                <a:spcPct val="100000"/>
              </a:lnSpc>
              <a:spcBef>
                <a:spcPts val="320"/>
              </a:spcBef>
              <a:spcAft>
                <a:spcPts val="0"/>
              </a:spcAft>
              <a:buClr>
                <a:schemeClr val="accent1"/>
              </a:buClr>
              <a:buFont typeface="Noto Sans Symbols"/>
              <a:buNone/>
              <a:defRPr sz="1600" b="0" i="0" u="none" strike="noStrike" cap="none">
                <a:solidFill>
                  <a:schemeClr val="dk2"/>
                </a:solidFill>
                <a:latin typeface="Source Sans Pro"/>
                <a:ea typeface="Source Sans Pro"/>
                <a:cs typeface="Source Sans Pro"/>
                <a:sym typeface="Source Sans Pro"/>
              </a:defRPr>
            </a:lvl8pPr>
            <a:lvl9pPr marL="3657600" marR="0" lvl="8" indent="0" algn="ctr"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8" name="Shape 18"/>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Shape 19"/>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sldNum" idx="12"/>
          </p:nvPr>
        </p:nvSpPr>
        <p:spPr>
          <a:xfrm>
            <a:off x="8229600" y="6473951"/>
            <a:ext cx="758950" cy="246886"/>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80941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04800" y="457200"/>
            <a:ext cx="8686800" cy="8381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304800" y="1554162"/>
            <a:ext cx="8686800" cy="4525963"/>
          </a:xfrm>
          <a:prstGeom prst="rect">
            <a:avLst/>
          </a:prstGeom>
          <a:noFill/>
          <a:ln>
            <a:noFill/>
          </a:ln>
        </p:spPr>
        <p:txBody>
          <a:bodyPr lIns="91425" tIns="91425" rIns="91425" bIns="91425" anchor="t" anchorCtr="0"/>
          <a:lstStyle>
            <a:lvl1pPr marL="342900" marR="0" lvl="0" indent="-60959"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4" name="Shape 24"/>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 name="Shape 25"/>
          <p:cNvSpPr txBox="1">
            <a:spLocks noGrp="1"/>
          </p:cNvSpPr>
          <p:nvPr>
            <p:ph type="ftr" idx="11"/>
          </p:nvPr>
        </p:nvSpPr>
        <p:spPr>
          <a:xfrm>
            <a:off x="3581400" y="76200"/>
            <a:ext cx="2895600"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 name="Shape 26"/>
          <p:cNvSpPr txBox="1">
            <a:spLocks noGrp="1"/>
          </p:cNvSpPr>
          <p:nvPr>
            <p:ph type="sldNum" idx="12"/>
          </p:nvPr>
        </p:nvSpPr>
        <p:spPr>
          <a:xfrm>
            <a:off x="8229600" y="6473951"/>
            <a:ext cx="758950" cy="246886"/>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45317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Nagłówek sekcji">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cxnSp>
        <p:nvCxnSpPr>
          <p:cNvPr id="28" name="Shape 28"/>
          <p:cNvCxnSpPr/>
          <p:nvPr/>
        </p:nvCxnSpPr>
        <p:spPr>
          <a:xfrm>
            <a:off x="514350" y="3444901"/>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29" name="Shape 29"/>
          <p:cNvSpPr txBox="1">
            <a:spLocks noGrp="1"/>
          </p:cNvSpPr>
          <p:nvPr>
            <p:ph type="body" idx="1"/>
          </p:nvPr>
        </p:nvSpPr>
        <p:spPr>
          <a:xfrm>
            <a:off x="381000" y="1676400"/>
            <a:ext cx="8458200" cy="1219199"/>
          </a:xfrm>
          <a:prstGeom prst="rect">
            <a:avLst/>
          </a:prstGeom>
          <a:noFill/>
          <a:ln>
            <a:noFill/>
          </a:ln>
        </p:spPr>
        <p:txBody>
          <a:bodyPr lIns="91425" tIns="91425" rIns="91425" bIns="91425" anchor="b" anchorCtr="0"/>
          <a:lstStyle>
            <a:lvl1pPr marL="0" marR="0" lvl="0" indent="0" algn="r" rtl="0">
              <a:lnSpc>
                <a:spcPct val="100000"/>
              </a:lnSpc>
              <a:spcBef>
                <a:spcPts val="400"/>
              </a:spcBef>
              <a:spcAft>
                <a:spcPts val="0"/>
              </a:spcAft>
              <a:buClr>
                <a:schemeClr val="accent1"/>
              </a:buClr>
              <a:buFont typeface="Noto Sans Symbols"/>
              <a:buNone/>
              <a:defRPr sz="2000" b="0" i="0" u="none" strike="noStrike" cap="none">
                <a:solidFill>
                  <a:srgbClr val="DCD0B0"/>
                </a:solidFill>
                <a:latin typeface="Source Sans Pro"/>
                <a:ea typeface="Source Sans Pro"/>
                <a:cs typeface="Source Sans Pro"/>
                <a:sym typeface="Source Sans Pro"/>
              </a:defRPr>
            </a:lvl1pPr>
            <a:lvl2pPr marL="742950" marR="0" lvl="1" indent="-285750" algn="l"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Source Sans Pro"/>
                <a:ea typeface="Source Sans Pro"/>
                <a:cs typeface="Source Sans Pro"/>
                <a:sym typeface="Source Sans Pro"/>
              </a:defRPr>
            </a:lvl2pPr>
            <a:lvl3pPr marL="1143000" marR="0" lvl="2" indent="-228600" algn="l" rtl="0">
              <a:lnSpc>
                <a:spcPct val="100000"/>
              </a:lnSpc>
              <a:spcBef>
                <a:spcPts val="320"/>
              </a:spcBef>
              <a:spcAft>
                <a:spcPts val="0"/>
              </a:spcAft>
              <a:buClr>
                <a:schemeClr val="accent1"/>
              </a:buClr>
              <a:buFont typeface="Noto Sans Symbols"/>
              <a:buNone/>
              <a:defRPr sz="1600" b="0" i="0" u="none" strike="noStrike" cap="none">
                <a:solidFill>
                  <a:schemeClr val="lt1"/>
                </a:solidFill>
                <a:latin typeface="Source Sans Pro"/>
                <a:ea typeface="Source Sans Pro"/>
                <a:cs typeface="Source Sans Pro"/>
                <a:sym typeface="Source Sans Pro"/>
              </a:defRPr>
            </a:lvl3pPr>
            <a:lvl4pPr marL="1600200" marR="0" lvl="3" indent="-22860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4pPr>
            <a:lvl5pPr marL="2057400" marR="0" lvl="4" indent="-22860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lt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lt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lt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lt2"/>
                </a:solidFill>
                <a:latin typeface="Source Sans Pro"/>
                <a:ea typeface="Source Sans Pro"/>
                <a:cs typeface="Source Sans Pro"/>
                <a:sym typeface="Source Sans Pro"/>
              </a:defRPr>
            </a:lvl9pPr>
          </a:lstStyle>
          <a:p>
            <a:endParaRPr/>
          </a:p>
        </p:txBody>
      </p:sp>
      <p:sp>
        <p:nvSpPr>
          <p:cNvPr id="30" name="Shape 30"/>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31" name="Shape 31"/>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lt1"/>
              </a:buClr>
              <a:buFont typeface="Source Sans Pro"/>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
        <p:nvSpPr>
          <p:cNvPr id="33" name="Shape 33"/>
          <p:cNvSpPr txBox="1">
            <a:spLocks noGrp="1"/>
          </p:cNvSpPr>
          <p:nvPr>
            <p:ph type="title"/>
          </p:nvPr>
        </p:nvSpPr>
        <p:spPr>
          <a:xfrm>
            <a:off x="180475" y="2947083"/>
            <a:ext cx="8686800" cy="11848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lt2"/>
              </a:buClr>
              <a:buFont typeface="Source Sans Pro"/>
              <a:buNone/>
              <a:defRPr sz="3600" b="0" i="0" u="none" strike="noStrike" cap="none">
                <a:solidFill>
                  <a:schemeClr val="lt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extLst>
      <p:ext uri="{BB962C8B-B14F-4D97-AF65-F5344CB8AC3E}">
        <p14:creationId xmlns:p14="http://schemas.microsoft.com/office/powerpoint/2010/main" val="1658013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01752" y="457200"/>
            <a:ext cx="8686800" cy="84124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body" idx="1"/>
          </p:nvPr>
        </p:nvSpPr>
        <p:spPr>
          <a:xfrm>
            <a:off x="304800" y="1600200"/>
            <a:ext cx="4190999" cy="4724400"/>
          </a:xfrm>
          <a:prstGeom prst="rect">
            <a:avLst/>
          </a:prstGeom>
          <a:noFill/>
          <a:ln>
            <a:noFill/>
          </a:ln>
        </p:spPr>
        <p:txBody>
          <a:bodyPr lIns="91425" tIns="91425" rIns="91425" bIns="91425" anchor="t" anchorCtr="0"/>
          <a:lstStyle>
            <a:lvl1pPr marL="342900" marR="0" lvl="0" indent="-10414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742950" marR="0" lvl="1" indent="-7746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143000" marR="0" lvl="2"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600200" marR="0" lvl="3" indent="-72389"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7" name="Shape 37"/>
          <p:cNvSpPr txBox="1">
            <a:spLocks noGrp="1"/>
          </p:cNvSpPr>
          <p:nvPr>
            <p:ph type="body" idx="2"/>
          </p:nvPr>
        </p:nvSpPr>
        <p:spPr>
          <a:xfrm>
            <a:off x="4648200" y="1600200"/>
            <a:ext cx="4343400" cy="4724400"/>
          </a:xfrm>
          <a:prstGeom prst="rect">
            <a:avLst/>
          </a:prstGeom>
          <a:noFill/>
          <a:ln>
            <a:noFill/>
          </a:ln>
        </p:spPr>
        <p:txBody>
          <a:bodyPr lIns="91425" tIns="91425" rIns="91425" bIns="91425" anchor="t" anchorCtr="0"/>
          <a:lstStyle>
            <a:lvl1pPr marL="342900" marR="0" lvl="0" indent="-10414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742950" marR="0" lvl="1" indent="-7746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143000" marR="0" lvl="2"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600200" marR="0" lvl="3" indent="-72389"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8" name="Shape 38"/>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Shape 39"/>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Shape 40"/>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1321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5410200"/>
            <a:ext cx="8610599" cy="8826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body" idx="1"/>
          </p:nvPr>
        </p:nvSpPr>
        <p:spPr>
          <a:xfrm>
            <a:off x="281442" y="666750"/>
            <a:ext cx="4290554" cy="639762"/>
          </a:xfrm>
          <a:prstGeom prst="rect">
            <a:avLst/>
          </a:prstGeom>
          <a:noFill/>
          <a:ln>
            <a:noFill/>
          </a:ln>
        </p:spPr>
        <p:txBody>
          <a:bodyPr lIns="91425" tIns="91425" rIns="91425" bIns="91425" anchor="ctr" anchorCtr="0"/>
          <a:lstStyle>
            <a:lvl1pPr marL="0" marR="0" lvl="0" indent="0" algn="l" rtl="0">
              <a:lnSpc>
                <a:spcPct val="100000"/>
              </a:lnSpc>
              <a:spcBef>
                <a:spcPts val="360"/>
              </a:spcBef>
              <a:spcAft>
                <a:spcPts val="0"/>
              </a:spcAft>
              <a:buClr>
                <a:schemeClr val="accent1"/>
              </a:buClr>
              <a:buFont typeface="Noto Sans Symbols"/>
              <a:buNone/>
              <a:defRPr sz="1800" b="0" i="0" u="none" strike="noStrike" cap="none">
                <a:solidFill>
                  <a:srgbClr val="AF7621"/>
                </a:solidFill>
                <a:latin typeface="Source Sans Pro"/>
                <a:ea typeface="Source Sans Pro"/>
                <a:cs typeface="Source Sans Pro"/>
                <a:sym typeface="Source Sans Pro"/>
              </a:defRPr>
            </a:lvl1pPr>
            <a:lvl2pPr marL="742950" marR="0" lvl="1" indent="-285750" algn="l" rtl="0">
              <a:lnSpc>
                <a:spcPct val="100000"/>
              </a:lnSpc>
              <a:spcBef>
                <a:spcPts val="400"/>
              </a:spcBef>
              <a:spcAft>
                <a:spcPts val="0"/>
              </a:spcAft>
              <a:buClr>
                <a:schemeClr val="accent1"/>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360"/>
              </a:spcBef>
              <a:spcAft>
                <a:spcPts val="0"/>
              </a:spcAft>
              <a:buClr>
                <a:schemeClr val="accent1"/>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4" name="Shape 44"/>
          <p:cNvSpPr txBox="1">
            <a:spLocks noGrp="1"/>
          </p:cNvSpPr>
          <p:nvPr>
            <p:ph type="body" idx="2"/>
          </p:nvPr>
        </p:nvSpPr>
        <p:spPr>
          <a:xfrm>
            <a:off x="4645025" y="666750"/>
            <a:ext cx="4292241" cy="639762"/>
          </a:xfrm>
          <a:prstGeom prst="rect">
            <a:avLst/>
          </a:prstGeom>
          <a:noFill/>
          <a:ln>
            <a:noFill/>
          </a:ln>
        </p:spPr>
        <p:txBody>
          <a:bodyPr lIns="91425" tIns="91425" rIns="91425" bIns="91425" anchor="ctr" anchorCtr="0"/>
          <a:lstStyle>
            <a:lvl1pPr marL="0" marR="0" lvl="0" indent="0" algn="l" rtl="0">
              <a:lnSpc>
                <a:spcPct val="100000"/>
              </a:lnSpc>
              <a:spcBef>
                <a:spcPts val="360"/>
              </a:spcBef>
              <a:spcAft>
                <a:spcPts val="0"/>
              </a:spcAft>
              <a:buClr>
                <a:schemeClr val="accent1"/>
              </a:buClr>
              <a:buFont typeface="Noto Sans Symbols"/>
              <a:buNone/>
              <a:defRPr sz="1800" b="0" i="0" u="none" strike="noStrike" cap="none">
                <a:solidFill>
                  <a:srgbClr val="AF7621"/>
                </a:solidFill>
                <a:latin typeface="Source Sans Pro"/>
                <a:ea typeface="Source Sans Pro"/>
                <a:cs typeface="Source Sans Pro"/>
                <a:sym typeface="Source Sans Pro"/>
              </a:defRPr>
            </a:lvl1pPr>
            <a:lvl2pPr marL="742950" marR="0" lvl="1" indent="-285750" algn="l" rtl="0">
              <a:lnSpc>
                <a:spcPct val="100000"/>
              </a:lnSpc>
              <a:spcBef>
                <a:spcPts val="400"/>
              </a:spcBef>
              <a:spcAft>
                <a:spcPts val="0"/>
              </a:spcAft>
              <a:buClr>
                <a:schemeClr val="accent1"/>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360"/>
              </a:spcBef>
              <a:spcAft>
                <a:spcPts val="0"/>
              </a:spcAft>
              <a:buClr>
                <a:schemeClr val="accent1"/>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5" name="Shape 45"/>
          <p:cNvSpPr txBox="1">
            <a:spLocks noGrp="1"/>
          </p:cNvSpPr>
          <p:nvPr>
            <p:ph type="body" idx="3"/>
          </p:nvPr>
        </p:nvSpPr>
        <p:spPr>
          <a:xfrm>
            <a:off x="281442" y="1316037"/>
            <a:ext cx="4290554" cy="3941761"/>
          </a:xfrm>
          <a:prstGeom prst="rect">
            <a:avLst/>
          </a:prstGeom>
          <a:noFill/>
          <a:ln>
            <a:noFill/>
          </a:ln>
        </p:spPr>
        <p:txBody>
          <a:bodyPr lIns="91425" tIns="91425" rIns="91425" bIns="91425" anchor="t" anchorCtr="0"/>
          <a:lstStyle>
            <a:lvl1pPr marL="342900" marR="0" lvl="0" indent="-13462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742950" marR="0" lvl="1" indent="-10795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143000" marR="0" lvl="2" indent="-72389"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600200" marR="0" lvl="3" indent="-93980" algn="l" rtl="0">
              <a:lnSpc>
                <a:spcPct val="100000"/>
              </a:lnSpc>
              <a:spcBef>
                <a:spcPts val="320"/>
              </a:spcBef>
              <a:spcAft>
                <a:spcPts val="0"/>
              </a:spcAft>
              <a:buClr>
                <a:schemeClr val="accent1"/>
              </a:buClr>
              <a:buSzPct val="7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057400" marR="0" lvl="4"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6" name="Shape 46"/>
          <p:cNvSpPr txBox="1">
            <a:spLocks noGrp="1"/>
          </p:cNvSpPr>
          <p:nvPr>
            <p:ph type="body" idx="4"/>
          </p:nvPr>
        </p:nvSpPr>
        <p:spPr>
          <a:xfrm>
            <a:off x="4648730" y="1316037"/>
            <a:ext cx="4288536" cy="3941761"/>
          </a:xfrm>
          <a:prstGeom prst="rect">
            <a:avLst/>
          </a:prstGeom>
          <a:noFill/>
          <a:ln>
            <a:noFill/>
          </a:ln>
        </p:spPr>
        <p:txBody>
          <a:bodyPr lIns="91425" tIns="91425" rIns="91425" bIns="91425" anchor="t" anchorCtr="0"/>
          <a:lstStyle>
            <a:lvl1pPr marL="342900" marR="0" lvl="0" indent="-13462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742950" marR="0" lvl="1" indent="-10795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143000" marR="0" lvl="2" indent="-72389"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600200" marR="0" lvl="3" indent="-93980" algn="l" rtl="0">
              <a:lnSpc>
                <a:spcPct val="100000"/>
              </a:lnSpc>
              <a:spcBef>
                <a:spcPts val="320"/>
              </a:spcBef>
              <a:spcAft>
                <a:spcPts val="0"/>
              </a:spcAft>
              <a:buClr>
                <a:schemeClr val="accent1"/>
              </a:buClr>
              <a:buSzPct val="7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057400" marR="0" lvl="4"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7" name="Shape 47"/>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sldNum" idx="12"/>
          </p:nvPr>
        </p:nvSpPr>
        <p:spPr>
          <a:xfrm>
            <a:off x="8229600" y="6477000"/>
            <a:ext cx="762000" cy="246886"/>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cxnSp>
        <p:nvCxnSpPr>
          <p:cNvPr id="50" name="Shape 50"/>
          <p:cNvCxnSpPr/>
          <p:nvPr/>
        </p:nvCxnSpPr>
        <p:spPr>
          <a:xfrm>
            <a:off x="514350" y="6019800"/>
            <a:ext cx="8629649" cy="2381"/>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53867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1752" y="457200"/>
            <a:ext cx="8686800" cy="84124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3" name="Shape 53"/>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Shape 54"/>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5" name="Shape 55"/>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50410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8" name="Shape 58"/>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3983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60"/>
        <p:cNvGrpSpPr/>
        <p:nvPr/>
      </p:nvGrpSpPr>
      <p:grpSpPr>
        <a:xfrm>
          <a:off x="0" y="0"/>
          <a:ext cx="0" cy="0"/>
          <a:chOff x="0" y="0"/>
          <a:chExt cx="0" cy="0"/>
        </a:xfrm>
      </p:grpSpPr>
      <p:cxnSp>
        <p:nvCxnSpPr>
          <p:cNvPr id="61" name="Shape 61"/>
          <p:cNvCxnSpPr/>
          <p:nvPr/>
        </p:nvCxnSpPr>
        <p:spPr>
          <a:xfrm>
            <a:off x="514350" y="5849117"/>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62" name="Shape 62"/>
          <p:cNvSpPr txBox="1">
            <a:spLocks noGrp="1"/>
          </p:cNvSpPr>
          <p:nvPr>
            <p:ph type="title"/>
          </p:nvPr>
        </p:nvSpPr>
        <p:spPr>
          <a:xfrm>
            <a:off x="457200" y="5486400"/>
            <a:ext cx="8458200" cy="520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2000" b="1"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txBox="1">
            <a:spLocks noGrp="1"/>
          </p:cNvSpPr>
          <p:nvPr>
            <p:ph type="body" idx="1"/>
          </p:nvPr>
        </p:nvSpPr>
        <p:spPr>
          <a:xfrm>
            <a:off x="457200" y="609600"/>
            <a:ext cx="3008313" cy="48006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1pPr>
            <a:lvl2pPr marL="742950" marR="0" lvl="1" indent="-285750" algn="l" rtl="0">
              <a:lnSpc>
                <a:spcPct val="100000"/>
              </a:lnSpc>
              <a:spcBef>
                <a:spcPts val="240"/>
              </a:spcBef>
              <a:spcAft>
                <a:spcPts val="0"/>
              </a:spcAft>
              <a:buClr>
                <a:schemeClr val="accent1"/>
              </a:buClr>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200"/>
              </a:spcBef>
              <a:spcAft>
                <a:spcPts val="0"/>
              </a:spcAft>
              <a:buClr>
                <a:schemeClr val="accent1"/>
              </a:buClr>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180"/>
              </a:spcBef>
              <a:spcAft>
                <a:spcPts val="0"/>
              </a:spcAft>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180"/>
              </a:spcBef>
              <a:spcAft>
                <a:spcPts val="0"/>
              </a:spcAft>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4" name="Shape 64"/>
          <p:cNvSpPr txBox="1">
            <a:spLocks noGrp="1"/>
          </p:cNvSpPr>
          <p:nvPr>
            <p:ph type="body" idx="2"/>
          </p:nvPr>
        </p:nvSpPr>
        <p:spPr>
          <a:xfrm>
            <a:off x="3575050" y="609600"/>
            <a:ext cx="5340350" cy="4800600"/>
          </a:xfrm>
          <a:prstGeom prst="rect">
            <a:avLst/>
          </a:prstGeom>
          <a:noFill/>
          <a:ln>
            <a:noFill/>
          </a:ln>
        </p:spPr>
        <p:txBody>
          <a:bodyPr lIns="91425" tIns="91425" rIns="91425" bIns="91425" anchor="t" anchorCtr="0"/>
          <a:lstStyle>
            <a:lvl1pPr marL="342900" marR="0" lvl="0" indent="-60959"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76200" algn="l" rtl="0">
              <a:lnSpc>
                <a:spcPct val="100000"/>
              </a:lnSpc>
              <a:spcBef>
                <a:spcPts val="400"/>
              </a:spcBef>
              <a:spcAft>
                <a:spcPts val="0"/>
              </a:spcAft>
              <a:buClr>
                <a:schemeClr val="accent1"/>
              </a:buClr>
              <a:buSzPct val="60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5" name="Shape 65"/>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Shape 66"/>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7" name="Shape 67"/>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39714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9011949-2AAF-4002-8568-3588893F7687}" type="datetimeFigureOut">
              <a:rPr lang="pl-PL" smtClean="0"/>
              <a:t>2017-01-22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303396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3505200" y="616633"/>
            <a:ext cx="5029199" cy="3657600"/>
          </a:xfrm>
          <a:prstGeom prst="rect">
            <a:avLst/>
          </a:prstGeom>
          <a:solidFill>
            <a:schemeClr val="lt1"/>
          </a:solidFill>
          <a:ln w="9525" cap="flat" cmpd="sng">
            <a:solidFill>
              <a:schemeClr val="accent1"/>
            </a:solidFill>
            <a:prstDash val="solid"/>
            <a:round/>
            <a:headEnd type="none" w="med" len="med"/>
            <a:tailEnd type="none" w="med" len="med"/>
          </a:ln>
          <a:effectLst>
            <a:reflection stA="49000" endA="500" endPos="10000" dist="900" dir="5400000" sy="-90000" algn="bl" rotWithShape="0"/>
          </a:effectLst>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Noto Sans Symbols"/>
              <a:buNone/>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0" name="Shape 70"/>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
        <p:nvSpPr>
          <p:cNvPr id="73" name="Shape 73"/>
          <p:cNvSpPr txBox="1">
            <a:spLocks noGrp="1"/>
          </p:cNvSpPr>
          <p:nvPr>
            <p:ph type="title"/>
          </p:nvPr>
        </p:nvSpPr>
        <p:spPr>
          <a:xfrm>
            <a:off x="381000" y="4993760"/>
            <a:ext cx="5867400" cy="52228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2000" b="1"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a:off x="381000" y="5533217"/>
            <a:ext cx="5867400" cy="768348"/>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1pPr>
            <a:lvl2pPr marL="742950" marR="0" lvl="1" indent="-181609" algn="l" rtl="0">
              <a:lnSpc>
                <a:spcPct val="100000"/>
              </a:lnSpc>
              <a:spcBef>
                <a:spcPts val="240"/>
              </a:spcBef>
              <a:spcAft>
                <a:spcPts val="0"/>
              </a:spcAft>
              <a:buClr>
                <a:schemeClr val="accent1"/>
              </a:buClr>
              <a:buSzPct val="70000"/>
              <a:buFont typeface="Noto Sans Symbols"/>
              <a:buChar char="+"/>
              <a:defRPr sz="1200" b="0" i="0" u="none" strike="noStrike" cap="none">
                <a:solidFill>
                  <a:schemeClr val="dk2"/>
                </a:solidFill>
                <a:latin typeface="Source Sans Pro"/>
                <a:ea typeface="Source Sans Pro"/>
                <a:cs typeface="Source Sans Pro"/>
                <a:sym typeface="Source Sans Pro"/>
              </a:defRPr>
            </a:lvl2pPr>
            <a:lvl3pPr marL="1143000" marR="0" lvl="2" indent="-146050" algn="l" rtl="0">
              <a:lnSpc>
                <a:spcPct val="100000"/>
              </a:lnSpc>
              <a:spcBef>
                <a:spcPts val="200"/>
              </a:spcBef>
              <a:spcAft>
                <a:spcPts val="0"/>
              </a:spcAft>
              <a:buClr>
                <a:schemeClr val="accent1"/>
              </a:buClr>
              <a:buSzPct val="70000"/>
              <a:buFont typeface="Noto Sans Symbols"/>
              <a:buChar char="✕"/>
              <a:defRPr sz="1000" b="0" i="0" u="none" strike="noStrike" cap="none">
                <a:solidFill>
                  <a:schemeClr val="dk2"/>
                </a:solidFill>
                <a:latin typeface="Source Sans Pro"/>
                <a:ea typeface="Source Sans Pro"/>
                <a:cs typeface="Source Sans Pro"/>
                <a:sym typeface="Source Sans Pro"/>
              </a:defRPr>
            </a:lvl3pPr>
            <a:lvl4pPr marL="1600200" marR="0" lvl="3" indent="-150494" algn="l" rtl="0">
              <a:lnSpc>
                <a:spcPct val="100000"/>
              </a:lnSpc>
              <a:spcBef>
                <a:spcPts val="180"/>
              </a:spcBef>
              <a:spcAft>
                <a:spcPts val="0"/>
              </a:spcAft>
              <a:buClr>
                <a:schemeClr val="accent1"/>
              </a:buClr>
              <a:buSzPct val="70000"/>
              <a:buFont typeface="Noto Sans Symbols"/>
              <a:buChar char="✱"/>
              <a:defRPr sz="900" b="0" i="0" u="none" strike="noStrike" cap="none">
                <a:solidFill>
                  <a:schemeClr val="dk2"/>
                </a:solidFill>
                <a:latin typeface="Source Sans Pro"/>
                <a:ea typeface="Source Sans Pro"/>
                <a:cs typeface="Source Sans Pro"/>
                <a:sym typeface="Source Sans Pro"/>
              </a:defRPr>
            </a:lvl4pPr>
            <a:lvl5pPr marL="2057400" marR="0" lvl="4" indent="-168910" algn="l" rtl="0">
              <a:lnSpc>
                <a:spcPct val="100000"/>
              </a:lnSpc>
              <a:spcBef>
                <a:spcPts val="180"/>
              </a:spcBef>
              <a:spcAft>
                <a:spcPts val="0"/>
              </a:spcAft>
              <a:buClr>
                <a:schemeClr val="accent1"/>
              </a:buClr>
              <a:buSzPct val="60000"/>
              <a:buFont typeface="Noto Sans Symbols"/>
              <a:buChar char="✕"/>
              <a:defRPr sz="9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986757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4800" y="457200"/>
            <a:ext cx="8686800" cy="8381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rot="5400000">
            <a:off x="2385217" y="-526256"/>
            <a:ext cx="4525963" cy="8686800"/>
          </a:xfrm>
          <a:prstGeom prst="rect">
            <a:avLst/>
          </a:prstGeom>
          <a:noFill/>
          <a:ln>
            <a:noFill/>
          </a:ln>
        </p:spPr>
        <p:txBody>
          <a:bodyPr lIns="91425" tIns="91425" rIns="91425" bIns="91425" anchor="t" anchorCtr="0"/>
          <a:lstStyle>
            <a:lvl1pPr marL="342900" marR="0" lvl="0" indent="-60959"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8" name="Shape 78"/>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Shape 79"/>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Shape 80"/>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1646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846636" y="2560638"/>
            <a:ext cx="5851525" cy="1828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 name="Shape 83"/>
          <p:cNvSpPr txBox="1">
            <a:spLocks noGrp="1"/>
          </p:cNvSpPr>
          <p:nvPr>
            <p:ph type="body" idx="1"/>
          </p:nvPr>
        </p:nvSpPr>
        <p:spPr>
          <a:xfrm rot="5400000">
            <a:off x="655637" y="350838"/>
            <a:ext cx="5851525" cy="6248399"/>
          </a:xfrm>
          <a:prstGeom prst="rect">
            <a:avLst/>
          </a:prstGeom>
          <a:noFill/>
          <a:ln>
            <a:noFill/>
          </a:ln>
        </p:spPr>
        <p:txBody>
          <a:bodyPr lIns="91425" tIns="91425" rIns="91425" bIns="91425" anchor="t" anchorCtr="0"/>
          <a:lstStyle>
            <a:lvl1pPr marL="342900" marR="0" lvl="0" indent="-60959"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4" name="Shape 84"/>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Shape 85"/>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Shape 86"/>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a:solidFill>
                <a:srgbClr val="D28E2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5774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9011949-2AAF-4002-8568-3588893F7687}" type="datetimeFigureOut">
              <a:rPr lang="pl-PL" smtClean="0"/>
              <a:t>2017-01-22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23700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9011949-2AAF-4002-8568-3588893F7687}" type="datetimeFigureOut">
              <a:rPr lang="pl-PL" smtClean="0"/>
              <a:t>2017-01-22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240714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9011949-2AAF-4002-8568-3588893F7687}" type="datetimeFigureOut">
              <a:rPr lang="pl-PL" smtClean="0"/>
              <a:t>2017-01-22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55088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9011949-2AAF-4002-8568-3588893F7687}" type="datetimeFigureOut">
              <a:rPr lang="pl-PL" smtClean="0"/>
              <a:t>2017-01-22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316483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9011949-2AAF-4002-8568-3588893F7687}" type="datetimeFigureOut">
              <a:rPr lang="pl-PL" smtClean="0"/>
              <a:t>2017-01-22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194698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9011949-2AAF-4002-8568-3588893F7687}" type="datetimeFigureOut">
              <a:rPr lang="pl-PL" smtClean="0"/>
              <a:t>2017-01-22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36512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9011949-2AAF-4002-8568-3588893F7687}" type="datetimeFigureOut">
              <a:rPr lang="pl-PL" smtClean="0"/>
              <a:t>2017-01-22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FA38F-C3C4-44E2-8FC9-F09FEAD4C4EB}" type="slidenum">
              <a:rPr lang="pl-PL" smtClean="0"/>
              <a:t>‹#›</a:t>
            </a:fld>
            <a:endParaRPr lang="pl-PL"/>
          </a:p>
        </p:txBody>
      </p:sp>
    </p:spTree>
    <p:extLst>
      <p:ext uri="{BB962C8B-B14F-4D97-AF65-F5344CB8AC3E}">
        <p14:creationId xmlns:p14="http://schemas.microsoft.com/office/powerpoint/2010/main" val="254726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11949-2AAF-4002-8568-3588893F7687}" type="datetimeFigureOut">
              <a:rPr lang="pl-PL" smtClean="0"/>
              <a:t>2017-01-22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FA38F-C3C4-44E2-8FC9-F09FEAD4C4EB}" type="slidenum">
              <a:rPr lang="pl-PL" smtClean="0"/>
              <a:t>‹#›</a:t>
            </a:fld>
            <a:endParaRPr lang="pl-PL"/>
          </a:p>
        </p:txBody>
      </p:sp>
    </p:spTree>
    <p:extLst>
      <p:ext uri="{BB962C8B-B14F-4D97-AF65-F5344CB8AC3E}">
        <p14:creationId xmlns:p14="http://schemas.microsoft.com/office/powerpoint/2010/main" val="374499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cxnSp>
        <p:nvCxnSpPr>
          <p:cNvPr id="6" name="Shape 6"/>
          <p:cNvCxnSpPr/>
          <p:nvPr/>
        </p:nvCxnSpPr>
        <p:spPr>
          <a:xfrm>
            <a:off x="514350" y="1050898"/>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7" name="Shape 7"/>
          <p:cNvSpPr txBox="1">
            <a:spLocks noGrp="1"/>
          </p:cNvSpPr>
          <p:nvPr>
            <p:ph type="body" idx="1"/>
          </p:nvPr>
        </p:nvSpPr>
        <p:spPr>
          <a:xfrm>
            <a:off x="304800" y="1554162"/>
            <a:ext cx="8686800" cy="4525963"/>
          </a:xfrm>
          <a:prstGeom prst="rect">
            <a:avLst/>
          </a:prstGeom>
          <a:noFill/>
          <a:ln>
            <a:noFill/>
          </a:ln>
        </p:spPr>
        <p:txBody>
          <a:bodyPr lIns="91425" tIns="91425" rIns="91425" bIns="91425" anchor="t" anchorCtr="0"/>
          <a:lstStyle>
            <a:lvl1pPr marL="342900" marR="0" lvl="0" indent="-60959"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46990"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20319"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508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965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1168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1168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1244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 name="Shape 8"/>
          <p:cNvSpPr txBox="1">
            <a:spLocks noGrp="1"/>
          </p:cNvSpPr>
          <p:nvPr>
            <p:ph type="dt" idx="10"/>
          </p:nvPr>
        </p:nvSpPr>
        <p:spPr>
          <a:xfrm>
            <a:off x="6477000" y="76200"/>
            <a:ext cx="2514599" cy="288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kern="0"/>
          </a:p>
        </p:txBody>
      </p:sp>
      <p:sp>
        <p:nvSpPr>
          <p:cNvPr id="9" name="Shape 9"/>
          <p:cNvSpPr txBox="1">
            <a:spLocks noGrp="1"/>
          </p:cNvSpPr>
          <p:nvPr>
            <p:ph type="ftr" idx="11"/>
          </p:nvPr>
        </p:nvSpPr>
        <p:spPr>
          <a:xfrm>
            <a:off x="3124200" y="76200"/>
            <a:ext cx="3352799" cy="288925"/>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Source Sans Pro"/>
              <a:buNone/>
              <a:defRPr sz="1200" b="0" i="0" u="none" strike="noStrike" cap="none">
                <a:solidFill>
                  <a:srgbClr val="D28E28"/>
                </a:solidFill>
                <a:latin typeface="Source Sans Pro"/>
                <a:ea typeface="Source Sans Pro"/>
                <a:cs typeface="Source Sans Pro"/>
                <a:sym typeface="Source Sans Pro"/>
              </a:defRPr>
            </a:lvl1pPr>
            <a:lvl2pPr marL="457200" marR="0" lvl="1"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lnSpc>
                <a:spcPct val="100000"/>
              </a:lnSpc>
              <a:spcBef>
                <a:spcPts val="0"/>
              </a:spcBef>
              <a:spcAft>
                <a:spcPts val="0"/>
              </a:spcAft>
              <a:buClr>
                <a:schemeClr val="dk1"/>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kern="0"/>
          </a:p>
        </p:txBody>
      </p:sp>
      <p:sp>
        <p:nvSpPr>
          <p:cNvPr id="10" name="Shape 10"/>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Clr>
                <a:srgbClr val="D28E28"/>
              </a:buClr>
              <a:buSzPct val="25000"/>
              <a:buFont typeface="Source Sans Pro"/>
              <a:buNone/>
            </a:pPr>
            <a:fld id="{00000000-1234-1234-1234-123412341234}" type="slidenum">
              <a:rPr lang="pl-PL" sz="1200" kern="0">
                <a:solidFill>
                  <a:srgbClr val="D28E28"/>
                </a:solidFill>
                <a:latin typeface="Source Sans Pro"/>
                <a:ea typeface="Source Sans Pro"/>
                <a:cs typeface="Source Sans Pro"/>
                <a:sym typeface="Source Sans Pro"/>
              </a:rPr>
              <a:pPr algn="r">
                <a:buClr>
                  <a:srgbClr val="D28E28"/>
                </a:buClr>
                <a:buSzPct val="25000"/>
                <a:buFont typeface="Source Sans Pro"/>
                <a:buNone/>
              </a:pPr>
              <a:t>‹#›</a:t>
            </a:fld>
            <a:endParaRPr lang="pl-PL" sz="1200" kern="0">
              <a:solidFill>
                <a:srgbClr val="D28E28"/>
              </a:solidFill>
              <a:latin typeface="Source Sans Pro"/>
              <a:ea typeface="Source Sans Pro"/>
              <a:cs typeface="Source Sans Pro"/>
              <a:sym typeface="Source Sans Pro"/>
            </a:endParaRPr>
          </a:p>
        </p:txBody>
      </p:sp>
      <p:sp>
        <p:nvSpPr>
          <p:cNvPr id="11" name="Shape 11"/>
          <p:cNvSpPr txBox="1">
            <a:spLocks noGrp="1"/>
          </p:cNvSpPr>
          <p:nvPr>
            <p:ph type="title"/>
          </p:nvPr>
        </p:nvSpPr>
        <p:spPr>
          <a:xfrm>
            <a:off x="304800" y="457200"/>
            <a:ext cx="8686800" cy="8381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cxnSp>
        <p:nvCxnSpPr>
          <p:cNvPr id="12" name="Shape 12"/>
          <p:cNvCxnSpPr/>
          <p:nvPr/>
        </p:nvCxnSpPr>
        <p:spPr>
          <a:xfrm>
            <a:off x="514350" y="1050898"/>
            <a:ext cx="8629649" cy="2381"/>
          </a:xfrm>
          <a:prstGeom prst="straightConnector1">
            <a:avLst/>
          </a:prstGeom>
          <a:noFill/>
          <a:ln w="9525" cap="flat" cmpd="sng">
            <a:solidFill>
              <a:schemeClr val="accent1"/>
            </a:solidFill>
            <a:prstDash val="solid"/>
            <a:round/>
            <a:headEnd type="none" w="med" len="med"/>
            <a:tailEnd type="none" w="med" len="med"/>
          </a:ln>
        </p:spPr>
      </p:cxnSp>
      <p:cxnSp>
        <p:nvCxnSpPr>
          <p:cNvPr id="13" name="Shape 13"/>
          <p:cNvCxnSpPr/>
          <p:nvPr/>
        </p:nvCxnSpPr>
        <p:spPr>
          <a:xfrm>
            <a:off x="514350" y="1057986"/>
            <a:ext cx="8629649" cy="2381"/>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3762035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0" y="332645"/>
            <a:ext cx="9144000" cy="360049"/>
          </a:xfrm>
          <a:prstGeom prst="rect">
            <a:avLst/>
          </a:prstGeom>
          <a:noFill/>
          <a:ln>
            <a:noFill/>
          </a:ln>
          <a:effectLst>
            <a:reflection stA="50000" endA="300" endPos="55000" sy="-100000" algn="bl" rotWithShape="0"/>
          </a:effectLst>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1" i="0" u="none" strike="noStrike" cap="none">
                <a:solidFill>
                  <a:schemeClr val="dk2"/>
                </a:solidFill>
                <a:latin typeface="Source Sans Pro"/>
                <a:ea typeface="Source Sans Pro"/>
                <a:cs typeface="Source Sans Pro"/>
                <a:sym typeface="Source Sans Pro"/>
              </a:rPr>
              <a:t>“ICT </a:t>
            </a:r>
            <a:r>
              <a:rPr lang="pl-PL" sz="2400" b="1" i="0" u="none" strike="noStrike" cap="none">
                <a:solidFill>
                  <a:schemeClr val="dk1"/>
                </a:solidFill>
                <a:latin typeface="Source Sans Pro"/>
                <a:ea typeface="Source Sans Pro"/>
                <a:cs typeface="Source Sans Pro"/>
                <a:sym typeface="Source Sans Pro"/>
              </a:rPr>
              <a:t>TO THE BENEFIT OF THE FAMILY AND LOCAL COMMUNITIES</a:t>
            </a:r>
            <a:r>
              <a:rPr lang="pl-PL" sz="2400" b="1" i="0" u="none" strike="noStrike" cap="none">
                <a:solidFill>
                  <a:schemeClr val="dk2"/>
                </a:solidFill>
                <a:latin typeface="Source Sans Pro"/>
                <a:ea typeface="Source Sans Pro"/>
                <a:cs typeface="Source Sans Pro"/>
                <a:sym typeface="Source Sans Pro"/>
              </a:rPr>
              <a:t>” </a:t>
            </a:r>
          </a:p>
        </p:txBody>
      </p:sp>
      <p:sp>
        <p:nvSpPr>
          <p:cNvPr id="92" name="Shape 92"/>
          <p:cNvSpPr txBox="1">
            <a:spLocks noGrp="1"/>
          </p:cNvSpPr>
          <p:nvPr>
            <p:ph type="subTitle" idx="1"/>
          </p:nvPr>
        </p:nvSpPr>
        <p:spPr>
          <a:xfrm>
            <a:off x="323528" y="2204864"/>
            <a:ext cx="8458200" cy="1562472"/>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3200" b="0" i="0" u="none" strike="noStrike" cap="none">
                <a:solidFill>
                  <a:srgbClr val="44332A"/>
                </a:solidFill>
                <a:latin typeface="Source Sans Pro"/>
                <a:ea typeface="Source Sans Pro"/>
                <a:cs typeface="Source Sans Pro"/>
                <a:sym typeface="Source Sans Pro"/>
              </a:rPr>
              <a:t>“Local ecology and power industry as a source of socio-economic development of rural areas”</a:t>
            </a:r>
          </a:p>
        </p:txBody>
      </p:sp>
      <p:sp>
        <p:nvSpPr>
          <p:cNvPr id="93" name="Shape 93"/>
          <p:cNvSpPr/>
          <p:nvPr/>
        </p:nvSpPr>
        <p:spPr>
          <a:xfrm>
            <a:off x="3131840" y="4869160"/>
            <a:ext cx="5544614" cy="461664"/>
          </a:xfrm>
          <a:prstGeom prst="rect">
            <a:avLst/>
          </a:prstGeom>
          <a:noFill/>
          <a:ln>
            <a:noFill/>
          </a:ln>
        </p:spPr>
        <p:txBody>
          <a:bodyPr lIns="91425" tIns="45700" rIns="91425" bIns="45700" anchor="t" anchorCtr="0">
            <a:noAutofit/>
          </a:bodyPr>
          <a:lstStyle/>
          <a:p>
            <a:pPr>
              <a:buClr>
                <a:srgbClr val="44332A"/>
              </a:buClr>
              <a:buSzPct val="25000"/>
              <a:buFont typeface="Source Sans Pro"/>
              <a:buNone/>
            </a:pPr>
            <a:r>
              <a:rPr lang="pl-PL" sz="2400" b="1" kern="0">
                <a:solidFill>
                  <a:srgbClr val="44332A"/>
                </a:solidFill>
                <a:latin typeface="Source Sans Pro"/>
                <a:ea typeface="Source Sans Pro"/>
                <a:cs typeface="Source Sans Pro"/>
                <a:sym typeface="Source Sans Pro"/>
              </a:rPr>
              <a:t>Janusz JERZY</a:t>
            </a:r>
            <a:r>
              <a:rPr lang="pl-PL" sz="2400" kern="0">
                <a:solidFill>
                  <a:srgbClr val="44332A"/>
                </a:solidFill>
                <a:latin typeface="Source Sans Pro"/>
                <a:ea typeface="Source Sans Pro"/>
                <a:cs typeface="Source Sans Pro"/>
                <a:sym typeface="Source Sans Pro"/>
              </a:rPr>
              <a:t>, REWOŚ Spółka z o.o.</a:t>
            </a:r>
          </a:p>
        </p:txBody>
      </p:sp>
      <p:sp>
        <p:nvSpPr>
          <p:cNvPr id="94" name="Shape 94"/>
          <p:cNvSpPr txBox="1"/>
          <p:nvPr/>
        </p:nvSpPr>
        <p:spPr>
          <a:xfrm>
            <a:off x="3347864" y="6237312"/>
            <a:ext cx="2522934" cy="369332"/>
          </a:xfrm>
          <a:prstGeom prst="rect">
            <a:avLst/>
          </a:prstGeom>
          <a:noFill/>
          <a:ln>
            <a:noFill/>
          </a:ln>
        </p:spPr>
        <p:txBody>
          <a:bodyPr lIns="91425" tIns="45700" rIns="91425" bIns="45700" anchor="t" anchorCtr="0">
            <a:noAutofit/>
          </a:bodyPr>
          <a:lstStyle/>
          <a:p>
            <a:pPr>
              <a:buClr>
                <a:srgbClr val="000000"/>
              </a:buClr>
              <a:buSzPct val="25000"/>
              <a:buFont typeface="Source Sans Pro"/>
              <a:buNone/>
            </a:pPr>
            <a:r>
              <a:rPr lang="pl-PL" kern="0">
                <a:solidFill>
                  <a:srgbClr val="000000"/>
                </a:solidFill>
                <a:latin typeface="Source Sans Pro"/>
                <a:ea typeface="Source Sans Pro"/>
                <a:cs typeface="Source Sans Pro"/>
                <a:sym typeface="Source Sans Pro"/>
              </a:rPr>
              <a:t>Warsaw, May 2016</a:t>
            </a:r>
          </a:p>
        </p:txBody>
      </p:sp>
    </p:spTree>
    <p:extLst>
      <p:ext uri="{BB962C8B-B14F-4D97-AF65-F5344CB8AC3E}">
        <p14:creationId xmlns:p14="http://schemas.microsoft.com/office/powerpoint/2010/main" val="166739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04800" y="457200"/>
            <a:ext cx="8515671"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500" b="1" i="0" u="none" strike="noStrike" cap="none">
                <a:solidFill>
                  <a:schemeClr val="dk1"/>
                </a:solidFill>
                <a:latin typeface="Source Sans Pro"/>
                <a:ea typeface="Source Sans Pro"/>
                <a:cs typeface="Source Sans Pro"/>
                <a:sym typeface="Source Sans Pro"/>
              </a:rPr>
              <a:t>PATENT OF THE REPUBLIC OF POLAND NO. 197513</a:t>
            </a:r>
            <a:r>
              <a:rPr lang="pl-PL" sz="2520" b="1" i="0" u="none" strike="noStrike" cap="none">
                <a:solidFill>
                  <a:schemeClr val="dk2"/>
                </a:solidFill>
                <a:latin typeface="Source Sans Pro"/>
                <a:ea typeface="Source Sans Pro"/>
                <a:cs typeface="Source Sans Pro"/>
                <a:sym typeface="Source Sans Pro"/>
              </a:rPr>
              <a:t/>
            </a:r>
            <a:br>
              <a:rPr lang="pl-PL" sz="2520" b="1" i="0" u="none" strike="noStrike" cap="none">
                <a:solidFill>
                  <a:schemeClr val="dk2"/>
                </a:solidFill>
                <a:latin typeface="Source Sans Pro"/>
                <a:ea typeface="Source Sans Pro"/>
                <a:cs typeface="Source Sans Pro"/>
                <a:sym typeface="Source Sans Pro"/>
              </a:rPr>
            </a:br>
            <a:endParaRPr lang="pl-PL" sz="2520" b="1" i="0" u="none" strike="noStrike" cap="none">
              <a:solidFill>
                <a:schemeClr val="dk2"/>
              </a:solidFill>
              <a:latin typeface="Source Sans Pro"/>
              <a:ea typeface="Source Sans Pro"/>
              <a:cs typeface="Source Sans Pro"/>
              <a:sym typeface="Source Sans Pro"/>
            </a:endParaRPr>
          </a:p>
        </p:txBody>
      </p:sp>
      <p:sp>
        <p:nvSpPr>
          <p:cNvPr id="148" name="Shape 148"/>
          <p:cNvSpPr txBox="1">
            <a:spLocks noGrp="1"/>
          </p:cNvSpPr>
          <p:nvPr>
            <p:ph type="body" idx="1"/>
          </p:nvPr>
        </p:nvSpPr>
        <p:spPr>
          <a:xfrm>
            <a:off x="323528" y="5229200"/>
            <a:ext cx="8280919" cy="1512167"/>
          </a:xfrm>
          <a:prstGeom prst="rect">
            <a:avLst/>
          </a:prstGeom>
          <a:noFill/>
          <a:ln>
            <a:noFill/>
          </a:ln>
        </p:spPr>
        <p:txBody>
          <a:bodyPr lIns="91425" tIns="45700" rIns="91425" bIns="45700" anchor="t" anchorCtr="0">
            <a:noAutofit/>
          </a:bodyPr>
          <a:lstStyle/>
          <a:p>
            <a:pPr marL="342900" marR="0" lvl="0" indent="-342900" algn="just" rtl="0">
              <a:lnSpc>
                <a:spcPct val="90000"/>
              </a:lnSpc>
              <a:spcBef>
                <a:spcPts val="0"/>
              </a:spcBef>
              <a:spcAft>
                <a:spcPts val="0"/>
              </a:spcAft>
              <a:buClr>
                <a:schemeClr val="accent1"/>
              </a:buClr>
              <a:buSzPct val="100000"/>
              <a:buFont typeface="Noto Sans Symbols"/>
              <a:buChar char="✕"/>
            </a:pPr>
            <a:r>
              <a:rPr lang="pl-PL" sz="1800" b="1" i="0" u="none" strike="noStrike" cap="none">
                <a:solidFill>
                  <a:schemeClr val="dk1"/>
                </a:solidFill>
                <a:latin typeface="Source Sans Pro"/>
                <a:ea typeface="Source Sans Pro"/>
                <a:cs typeface="Source Sans Pro"/>
                <a:sym typeface="Source Sans Pro"/>
              </a:rPr>
              <a:t>Diagram presenting a biological sewage treatment plant, equipped in biological biogen disposal</a:t>
            </a:r>
            <a:r>
              <a:rPr lang="pl-PL" sz="1800" b="0" i="0" u="none" strike="noStrike" cap="none">
                <a:solidFill>
                  <a:schemeClr val="dk1"/>
                </a:solidFill>
                <a:latin typeface="Source Sans Pro"/>
                <a:ea typeface="Source Sans Pro"/>
                <a:cs typeface="Source Sans Pro"/>
                <a:sym typeface="Source Sans Pro"/>
              </a:rPr>
              <a:t>, in which the organisms participating in the process are of two kinds (sludge suspended in waste water and immobilized on the biological bed surface), and which treats the sewage to the purity corresponding with second class water and has the energy consumption of 0.5 – 0.7 [kWh/m³].</a:t>
            </a:r>
          </a:p>
        </p:txBody>
      </p:sp>
      <p:pic>
        <p:nvPicPr>
          <p:cNvPr id="149" name="Shape 149" descr="ocz"/>
          <p:cNvPicPr preferRelativeResize="0"/>
          <p:nvPr/>
        </p:nvPicPr>
        <p:blipFill rotWithShape="1">
          <a:blip r:embed="rId3">
            <a:alphaModFix/>
          </a:blip>
          <a:srcRect/>
          <a:stretch/>
        </p:blipFill>
        <p:spPr>
          <a:xfrm>
            <a:off x="2339750" y="1196750"/>
            <a:ext cx="4320480" cy="4016473"/>
          </a:xfrm>
          <a:prstGeom prst="rect">
            <a:avLst/>
          </a:prstGeom>
          <a:noFill/>
          <a:ln>
            <a:noFill/>
          </a:ln>
        </p:spPr>
      </p:pic>
    </p:spTree>
    <p:extLst>
      <p:ext uri="{BB962C8B-B14F-4D97-AF65-F5344CB8AC3E}">
        <p14:creationId xmlns:p14="http://schemas.microsoft.com/office/powerpoint/2010/main" val="241875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51518" y="188640"/>
            <a:ext cx="8686800" cy="838198"/>
          </a:xfrm>
          <a:prstGeom prst="rect">
            <a:avLst/>
          </a:prstGeom>
          <a:noFill/>
          <a:ln>
            <a:noFill/>
          </a:ln>
        </p:spPr>
        <p:txBody>
          <a:bodyPr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pl-PL" sz="2100" b="1" i="0" u="none" strike="noStrike" cap="none">
                <a:solidFill>
                  <a:schemeClr val="dk1"/>
                </a:solidFill>
                <a:latin typeface="Source Sans Pro"/>
                <a:ea typeface="Source Sans Pro"/>
                <a:cs typeface="Source Sans Pro"/>
                <a:sym typeface="Source Sans Pro"/>
              </a:rPr>
              <a:t>THE USE OF EXCESSIVE SLUDGE IN AGROTECHNICAL PRODUCTION OF ENERGY CROPS FOR THE PURPOSE OF POWER PRODUCTION</a:t>
            </a:r>
          </a:p>
        </p:txBody>
      </p:sp>
      <p:sp>
        <p:nvSpPr>
          <p:cNvPr id="155" name="Shape 155"/>
          <p:cNvSpPr txBox="1">
            <a:spLocks noGrp="1"/>
          </p:cNvSpPr>
          <p:nvPr>
            <p:ph type="body" idx="1"/>
          </p:nvPr>
        </p:nvSpPr>
        <p:spPr>
          <a:xfrm>
            <a:off x="0" y="1196750"/>
            <a:ext cx="9010328" cy="5475236"/>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The energy obtained will amount to 20 x 17 = </a:t>
            </a:r>
            <a:r>
              <a:rPr lang="pl-PL" sz="2100" b="1" i="0" u="none" strike="noStrike" cap="none">
                <a:solidFill>
                  <a:schemeClr val="dk1"/>
                </a:solidFill>
                <a:latin typeface="Source Sans Pro"/>
                <a:ea typeface="Source Sans Pro"/>
                <a:cs typeface="Source Sans Pro"/>
                <a:sym typeface="Source Sans Pro"/>
              </a:rPr>
              <a:t>340</a:t>
            </a:r>
            <a:r>
              <a:rPr lang="pl-PL" sz="2100" b="0" i="0" u="none" strike="noStrike" cap="none">
                <a:solidFill>
                  <a:schemeClr val="dk1"/>
                </a:solidFill>
                <a:latin typeface="Source Sans Pro"/>
                <a:ea typeface="Source Sans Pro"/>
                <a:cs typeface="Source Sans Pro"/>
                <a:sym typeface="Source Sans Pro"/>
              </a:rPr>
              <a:t> GJ or 50 x 17 = </a:t>
            </a:r>
            <a:r>
              <a:rPr lang="pl-PL" sz="2100" b="1" i="0" u="none" strike="noStrike" cap="none">
                <a:solidFill>
                  <a:schemeClr val="dk1"/>
                </a:solidFill>
                <a:latin typeface="Source Sans Pro"/>
                <a:ea typeface="Source Sans Pro"/>
                <a:cs typeface="Source Sans Pro"/>
                <a:sym typeface="Source Sans Pro"/>
              </a:rPr>
              <a:t>850</a:t>
            </a:r>
            <a:r>
              <a:rPr lang="pl-PL" sz="2100" b="0" i="0" u="none" strike="noStrike" cap="none">
                <a:solidFill>
                  <a:schemeClr val="dk1"/>
                </a:solidFill>
                <a:latin typeface="Source Sans Pro"/>
                <a:ea typeface="Source Sans Pro"/>
                <a:cs typeface="Source Sans Pro"/>
                <a:sym typeface="Source Sans Pro"/>
              </a:rPr>
              <a:t> GJ.</a:t>
            </a:r>
          </a:p>
          <a:p>
            <a:pPr marL="342900" marR="0" lvl="0" indent="-342900" algn="just" rtl="0">
              <a:lnSpc>
                <a:spcPct val="100000"/>
              </a:lnSpc>
              <a:spcBef>
                <a:spcPts val="40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40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This means that in the case of burning excessive sludge directly, the energy gained, amounting to 27.2 GJ is from 12.5 to 31.25 times smaller; hence the conclusion that this is the only legitimate way of using excessive sludge in agrotechnical processing.</a:t>
            </a:r>
          </a:p>
          <a:p>
            <a:pPr marL="342900" marR="0" lvl="0" indent="-342900" algn="just" rtl="0">
              <a:lnSpc>
                <a:spcPct val="100000"/>
              </a:lnSpc>
              <a:spcBef>
                <a:spcPts val="40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40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Obviously, in such a situation, one has to anticipate the construction not only of sewage treatment plants along with a sanitary sewer system, but also an entire system of sewage purification and production of renewable fuels from energy plants of various forms, from chips, briquettes, and pellets, to liquid fuels (methanol, ethanol).</a:t>
            </a:r>
          </a:p>
          <a:p>
            <a:pPr marL="342900" marR="0" lvl="0" indent="-342900" algn="just" rtl="0">
              <a:lnSpc>
                <a:spcPct val="100000"/>
              </a:lnSpc>
              <a:spcBef>
                <a:spcPts val="400"/>
              </a:spcBef>
              <a:spcAft>
                <a:spcPts val="0"/>
              </a:spcAft>
              <a:buClr>
                <a:schemeClr val="accent1"/>
              </a:buClr>
              <a:buSzPct val="25000"/>
              <a:buFont typeface="Noto Sans Symbols"/>
              <a:buNone/>
            </a:pPr>
            <a:endParaRPr sz="2100" b="0" i="0" u="none" strike="noStrike" cap="none">
              <a:solidFill>
                <a:schemeClr val="dk1"/>
              </a:solidFill>
              <a:latin typeface="Source Sans Pro"/>
              <a:ea typeface="Source Sans Pro"/>
              <a:cs typeface="Source Sans Pro"/>
              <a:sym typeface="Source Sans Pro"/>
            </a:endParaRPr>
          </a:p>
          <a:p>
            <a:pPr marL="342900" marR="0" lvl="0" indent="-342900" algn="just" rtl="0">
              <a:lnSpc>
                <a:spcPct val="100000"/>
              </a:lnSpc>
              <a:spcBef>
                <a:spcPts val="40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Therefore, the investment will require many stages and many years to be completed, but the basis of the entire system will always be a technically and energetically efficient sewage treatment plant.</a:t>
            </a:r>
          </a:p>
        </p:txBody>
      </p:sp>
    </p:spTree>
    <p:extLst>
      <p:ext uri="{BB962C8B-B14F-4D97-AF65-F5344CB8AC3E}">
        <p14:creationId xmlns:p14="http://schemas.microsoft.com/office/powerpoint/2010/main" val="401831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51518" y="116631"/>
            <a:ext cx="8686800" cy="76619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000" b="1" i="0" u="none" strike="noStrike" cap="none">
                <a:solidFill>
                  <a:schemeClr val="dk1"/>
                </a:solidFill>
                <a:latin typeface="Source Sans Pro"/>
                <a:ea typeface="Source Sans Pro"/>
                <a:cs typeface="Source Sans Pro"/>
                <a:sym typeface="Source Sans Pro"/>
              </a:rPr>
              <a:t>TYING ECOLOGY WITH THE POWER INDUSTRY IN THE LIGHT OF THE PRINCIPLES OF ECODEVELOPMENT</a:t>
            </a:r>
          </a:p>
        </p:txBody>
      </p:sp>
      <p:graphicFrame>
        <p:nvGraphicFramePr>
          <p:cNvPr id="161" name="Shape 161"/>
          <p:cNvGraphicFramePr/>
          <p:nvPr/>
        </p:nvGraphicFramePr>
        <p:xfrm>
          <a:off x="467543" y="1052736"/>
          <a:ext cx="8208925" cy="3672450"/>
        </p:xfrm>
        <a:graphic>
          <a:graphicData uri="http://schemas.openxmlformats.org/drawingml/2006/table">
            <a:tbl>
              <a:tblPr>
                <a:noFill/>
              </a:tblPr>
              <a:tblGrid>
                <a:gridCol w="447200"/>
                <a:gridCol w="3875800"/>
                <a:gridCol w="894425"/>
                <a:gridCol w="968950"/>
                <a:gridCol w="1003925"/>
                <a:gridCol w="1018625"/>
              </a:tblGrid>
              <a:tr h="293050">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No.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Indicator</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chemeClr val="dk1"/>
                        </a:buClr>
                        <a:buSzPct val="25000"/>
                        <a:buFont typeface="Source Sans Pro"/>
                        <a:buNone/>
                      </a:pPr>
                      <a:r>
                        <a:rPr lang="pl-PL" sz="1400" u="none" strike="noStrike" cap="none">
                          <a:solidFill>
                            <a:schemeClr val="dk1"/>
                          </a:solidFill>
                          <a:latin typeface="Source Sans Pro"/>
                          <a:ea typeface="Source Sans Pro"/>
                          <a:cs typeface="Source Sans Pro"/>
                          <a:sym typeface="Source Sans Pro"/>
                        </a:rPr>
                        <a:t>Gasoline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ctr" rtl="0">
                        <a:lnSpc>
                          <a:spcPct val="115000"/>
                        </a:lnSpc>
                        <a:spcBef>
                          <a:spcPts val="0"/>
                        </a:spcBef>
                        <a:spcAft>
                          <a:spcPts val="0"/>
                        </a:spcAft>
                        <a:buClr>
                          <a:schemeClr val="dk1"/>
                        </a:buClr>
                        <a:buSzPct val="25000"/>
                        <a:buFont typeface="Source Sans Pro"/>
                        <a:buNone/>
                      </a:pPr>
                      <a:r>
                        <a:rPr lang="pl-PL" sz="1400" u="none" strike="noStrike" cap="none">
                          <a:solidFill>
                            <a:schemeClr val="dk1"/>
                          </a:solidFill>
                          <a:latin typeface="Source Sans Pro"/>
                          <a:ea typeface="Source Sans Pro"/>
                          <a:cs typeface="Source Sans Pro"/>
                          <a:sym typeface="Source Sans Pro"/>
                        </a:rPr>
                        <a:t>Iso-octane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Methanol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Ethanol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Chemical formula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chemeClr val="dk1"/>
                        </a:buClr>
                        <a:buSzPct val="25000"/>
                        <a:buFont typeface="Source Sans Pro"/>
                        <a:buNone/>
                      </a:pPr>
                      <a:r>
                        <a:rPr lang="pl-PL" sz="1400" u="none" strike="noStrike" cap="none">
                          <a:solidFill>
                            <a:schemeClr val="dk1"/>
                          </a:solidFill>
                          <a:latin typeface="Source Sans Pro"/>
                          <a:ea typeface="Source Sans Pro"/>
                          <a:cs typeface="Source Sans Pro"/>
                          <a:sym typeface="Source Sans Pro"/>
                        </a:rPr>
                        <a:t>complex</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ct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C</a:t>
                      </a:r>
                      <a:r>
                        <a:rPr lang="pl-PL" sz="1400" u="none" strike="noStrike" cap="none" baseline="-25000">
                          <a:latin typeface="Source Sans Pro"/>
                          <a:ea typeface="Source Sans Pro"/>
                          <a:cs typeface="Source Sans Pro"/>
                          <a:sym typeface="Source Sans Pro"/>
                        </a:rPr>
                        <a:t>8</a:t>
                      </a:r>
                      <a:r>
                        <a:rPr lang="pl-PL" sz="1400" u="none" strike="noStrike" cap="none">
                          <a:latin typeface="Source Sans Pro"/>
                          <a:ea typeface="Source Sans Pro"/>
                          <a:cs typeface="Source Sans Pro"/>
                          <a:sym typeface="Source Sans Pro"/>
                        </a:rPr>
                        <a:t>H</a:t>
                      </a:r>
                      <a:r>
                        <a:rPr lang="pl-PL" sz="1400" u="none" strike="noStrike" cap="none" baseline="-25000">
                          <a:latin typeface="Source Sans Pro"/>
                          <a:ea typeface="Source Sans Pro"/>
                          <a:cs typeface="Source Sans Pro"/>
                          <a:sym typeface="Source Sans Pro"/>
                        </a:rPr>
                        <a:t>18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CH</a:t>
                      </a:r>
                      <a:r>
                        <a:rPr lang="pl-PL" sz="1400" u="none" strike="noStrike" cap="none" baseline="-25000">
                          <a:latin typeface="Source Sans Pro"/>
                          <a:ea typeface="Source Sans Pro"/>
                          <a:cs typeface="Source Sans Pro"/>
                          <a:sym typeface="Source Sans Pro"/>
                        </a:rPr>
                        <a:t>3</a:t>
                      </a:r>
                      <a:r>
                        <a:rPr lang="pl-PL" sz="1400" u="none" strike="noStrike" cap="none">
                          <a:latin typeface="Source Sans Pro"/>
                          <a:ea typeface="Source Sans Pro"/>
                          <a:cs typeface="Source Sans Pro"/>
                          <a:sym typeface="Source Sans Pro"/>
                        </a:rPr>
                        <a:t>OH</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C</a:t>
                      </a:r>
                      <a:r>
                        <a:rPr lang="pl-PL" sz="1400" u="none" strike="noStrike" cap="none" baseline="-25000">
                          <a:latin typeface="Source Sans Pro"/>
                          <a:ea typeface="Source Sans Pro"/>
                          <a:cs typeface="Source Sans Pro"/>
                          <a:sym typeface="Source Sans Pro"/>
                        </a:rPr>
                        <a:t>2</a:t>
                      </a:r>
                      <a:r>
                        <a:rPr lang="pl-PL" sz="1400" u="none" strike="noStrike" cap="none">
                          <a:latin typeface="Source Sans Pro"/>
                          <a:ea typeface="Source Sans Pro"/>
                          <a:cs typeface="Source Sans Pro"/>
                          <a:sym typeface="Source Sans Pro"/>
                        </a:rPr>
                        <a:t>H</a:t>
                      </a:r>
                      <a:r>
                        <a:rPr lang="pl-PL" sz="1400" u="none" strike="noStrike" cap="none" baseline="-25000">
                          <a:latin typeface="Source Sans Pro"/>
                          <a:ea typeface="Source Sans Pro"/>
                          <a:cs typeface="Source Sans Pro"/>
                          <a:sym typeface="Source Sans Pro"/>
                        </a:rPr>
                        <a:t>5</a:t>
                      </a:r>
                      <a:r>
                        <a:rPr lang="pl-PL" sz="1400" u="none" strike="noStrike" cap="none">
                          <a:latin typeface="Source Sans Pro"/>
                          <a:ea typeface="Source Sans Pro"/>
                          <a:cs typeface="Source Sans Pro"/>
                          <a:sym typeface="Source Sans Pro"/>
                        </a:rPr>
                        <a:t>OH</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2.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Molecular weight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chemeClr val="dk1"/>
                        </a:buClr>
                        <a:buSzPct val="25000"/>
                        <a:buFont typeface="Source Sans Pro"/>
                        <a:buNone/>
                      </a:pPr>
                      <a:r>
                        <a:rPr lang="pl-PL" sz="1400" u="none" strike="noStrike" cap="none">
                          <a:solidFill>
                            <a:schemeClr val="dk1"/>
                          </a:solidFill>
                          <a:latin typeface="Source Sans Pro"/>
                          <a:ea typeface="Source Sans Pro"/>
                          <a:cs typeface="Source Sans Pro"/>
                          <a:sym typeface="Source Sans Pro"/>
                        </a:rPr>
                        <a:t>complex</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114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32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46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Heat of combustion [kJ/kg]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47102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47846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22725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29726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4.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Calorific value [kJ/kg]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44194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44380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20097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26865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Heat of vaporization [kJ/kg]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326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328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1103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840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Volumetric mass density (60ºF)</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0.745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0.702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0.796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0.794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920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Stoichiometric air/fuel ratio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15 : 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14 : 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6.45 : 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9 :1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Boiling point [ºF]</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100 - 400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258.2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148.5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173.3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450">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9.</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Octane number</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80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100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106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u="none" strike="noStrike" cap="none">
                          <a:latin typeface="Source Sans Pro"/>
                          <a:ea typeface="Source Sans Pro"/>
                          <a:cs typeface="Source Sans Pro"/>
                          <a:sym typeface="Source Sans Pro"/>
                        </a:rPr>
                        <a:t>106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9875">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10.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Energy of Stoichiometric Mixture [btu/ft³]</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94.8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0955"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95.4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94.5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94.7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0725">
                <a:tc>
                  <a:txBody>
                    <a:bodyPr/>
                    <a:lstStyle/>
                    <a:p>
                      <a:pPr marL="0" marR="0" lvl="0" indent="0" algn="l" rtl="0">
                        <a:lnSpc>
                          <a:spcPct val="115000"/>
                        </a:lnSpc>
                        <a:spcBef>
                          <a:spcPts val="0"/>
                        </a:spcBef>
                        <a:spcAft>
                          <a:spcPts val="0"/>
                        </a:spcAft>
                        <a:buClr>
                          <a:srgbClr val="000000"/>
                        </a:buClr>
                        <a:buSzPct val="25000"/>
                        <a:buFont typeface="Source Sans Pro"/>
                        <a:buNone/>
                      </a:pPr>
                      <a:r>
                        <a:rPr lang="pl-PL" sz="1200" u="none" strike="noStrike" cap="none">
                          <a:latin typeface="Source Sans Pro"/>
                          <a:ea typeface="Source Sans Pro"/>
                          <a:cs typeface="Source Sans Pro"/>
                          <a:sym typeface="Source Sans Pro"/>
                        </a:rPr>
                        <a:t>11.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Source Sans Pro"/>
                        <a:buNone/>
                      </a:pPr>
                      <a:r>
                        <a:rPr lang="pl-PL" sz="1400" b="1" u="none" strike="noStrike" cap="none">
                          <a:solidFill>
                            <a:schemeClr val="dk1"/>
                          </a:solidFill>
                          <a:latin typeface="Source Sans Pro"/>
                          <a:ea typeface="Source Sans Pro"/>
                          <a:cs typeface="Source Sans Pro"/>
                          <a:sym typeface="Source Sans Pro"/>
                        </a:rPr>
                        <a:t>Energy of Stoichiometric Mixture [kJ/l]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3.53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2159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3.55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3.52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lnSpc>
                          <a:spcPct val="115000"/>
                        </a:lnSpc>
                        <a:spcBef>
                          <a:spcPts val="0"/>
                        </a:spcBef>
                        <a:spcAft>
                          <a:spcPts val="0"/>
                        </a:spcAft>
                        <a:buClr>
                          <a:srgbClr val="000000"/>
                        </a:buClr>
                        <a:buSzPct val="25000"/>
                        <a:buFont typeface="Source Sans Pro"/>
                        <a:buNone/>
                      </a:pPr>
                      <a:r>
                        <a:rPr lang="pl-PL" sz="1400" b="1" u="none" strike="noStrike" cap="none">
                          <a:latin typeface="Source Sans Pro"/>
                          <a:ea typeface="Source Sans Pro"/>
                          <a:cs typeface="Source Sans Pro"/>
                          <a:sym typeface="Source Sans Pro"/>
                        </a:rPr>
                        <a:t>3.53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56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04800" y="457200"/>
            <a:ext cx="8686800" cy="838200"/>
          </a:xfrm>
          <a:prstGeom prst="rect">
            <a:avLst/>
          </a:prstGeom>
        </p:spPr>
        <p:txBody>
          <a:bodyPr lIns="91425" tIns="91425" rIns="91425" bIns="91425" anchor="ctr" anchorCtr="0">
            <a:noAutofit/>
          </a:bodyPr>
          <a:lstStyle/>
          <a:p>
            <a:pPr lvl="0" algn="ctr" rtl="0">
              <a:spcBef>
                <a:spcPts val="0"/>
              </a:spcBef>
              <a:buNone/>
            </a:pPr>
            <a:r>
              <a:rPr lang="pl-PL" sz="2000" b="1">
                <a:solidFill>
                  <a:schemeClr val="dk1"/>
                </a:solidFill>
              </a:rPr>
              <a:t>TYING ECOLOGY WITH THE POWER INDUSTRY IN THE LIGHT OF THE PRINCIPLES OF ECODEVELOPMENT</a:t>
            </a:r>
          </a:p>
        </p:txBody>
      </p:sp>
      <p:sp>
        <p:nvSpPr>
          <p:cNvPr id="167" name="Shape 167"/>
          <p:cNvSpPr txBox="1">
            <a:spLocks noGrp="1"/>
          </p:cNvSpPr>
          <p:nvPr>
            <p:ph type="body" idx="1"/>
          </p:nvPr>
        </p:nvSpPr>
        <p:spPr>
          <a:xfrm>
            <a:off x="304800" y="1554162"/>
            <a:ext cx="8686800" cy="4526100"/>
          </a:xfrm>
          <a:prstGeom prst="rect">
            <a:avLst/>
          </a:prstGeom>
        </p:spPr>
        <p:txBody>
          <a:bodyPr lIns="91425" tIns="91425" rIns="91425" bIns="91425" anchor="t" anchorCtr="0">
            <a:noAutofit/>
          </a:bodyPr>
          <a:lstStyle/>
          <a:p>
            <a:pPr marL="0" lvl="0" indent="0" algn="just">
              <a:spcBef>
                <a:spcPts val="0"/>
              </a:spcBef>
              <a:buClr>
                <a:schemeClr val="dk1"/>
              </a:buClr>
              <a:buSzPct val="25000"/>
              <a:buFont typeface="Arial"/>
              <a:buNone/>
            </a:pPr>
            <a:r>
              <a:rPr lang="pl-PL" sz="2400">
                <a:solidFill>
                  <a:schemeClr val="dk1"/>
                </a:solidFill>
              </a:rPr>
              <a:t>The data presented in the table indicate, that the energy properties of the stoichiometric mixture of renewable fuels (</a:t>
            </a:r>
            <a:r>
              <a:rPr lang="pl-PL" sz="2400" b="1">
                <a:solidFill>
                  <a:schemeClr val="dk1"/>
                </a:solidFill>
              </a:rPr>
              <a:t>ethanol</a:t>
            </a:r>
            <a:r>
              <a:rPr lang="pl-PL" sz="2400">
                <a:solidFill>
                  <a:schemeClr val="dk1"/>
                </a:solidFill>
              </a:rPr>
              <a:t>, </a:t>
            </a:r>
            <a:r>
              <a:rPr lang="pl-PL" sz="2400" b="1">
                <a:solidFill>
                  <a:schemeClr val="dk1"/>
                </a:solidFill>
              </a:rPr>
              <a:t>methanol</a:t>
            </a:r>
            <a:r>
              <a:rPr lang="pl-PL" sz="2400">
                <a:solidFill>
                  <a:schemeClr val="dk1"/>
                </a:solidFill>
              </a:rPr>
              <a:t>)</a:t>
            </a:r>
            <a:r>
              <a:rPr lang="pl-PL" sz="2400" b="1">
                <a:solidFill>
                  <a:schemeClr val="dk1"/>
                </a:solidFill>
              </a:rPr>
              <a:t> </a:t>
            </a:r>
            <a:r>
              <a:rPr lang="pl-PL" sz="2400">
                <a:solidFill>
                  <a:schemeClr val="dk1"/>
                </a:solidFill>
              </a:rPr>
              <a:t>are identical to the same mixtures of fossil fuels (gasoline, iso-octane). This could be the basis of assumption for substituting fossil fuels with renewable ones without the need for revolutionary changes in the technical state of the systems and the devices, in which combustion energy is converted into other forms of effective energy.</a:t>
            </a:r>
          </a:p>
          <a:p>
            <a:pPr lvl="0">
              <a:spcBef>
                <a:spcPts val="0"/>
              </a:spcBef>
              <a:buNone/>
            </a:pPr>
            <a:endParaRPr/>
          </a:p>
        </p:txBody>
      </p:sp>
    </p:spTree>
    <p:extLst>
      <p:ext uri="{BB962C8B-B14F-4D97-AF65-F5344CB8AC3E}">
        <p14:creationId xmlns:p14="http://schemas.microsoft.com/office/powerpoint/2010/main" val="425737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51518" y="116631"/>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1" i="0" u="none" strike="noStrike" cap="none">
                <a:solidFill>
                  <a:schemeClr val="dk2"/>
                </a:solidFill>
                <a:latin typeface="Source Sans Pro"/>
                <a:ea typeface="Source Sans Pro"/>
                <a:cs typeface="Source Sans Pro"/>
                <a:sym typeface="Source Sans Pro"/>
              </a:rPr>
              <a:t>SUMMARY</a:t>
            </a:r>
          </a:p>
        </p:txBody>
      </p:sp>
      <p:sp>
        <p:nvSpPr>
          <p:cNvPr id="173" name="Shape 173"/>
          <p:cNvSpPr txBox="1">
            <a:spLocks noGrp="1"/>
          </p:cNvSpPr>
          <p:nvPr>
            <p:ph type="body" idx="1"/>
          </p:nvPr>
        </p:nvSpPr>
        <p:spPr>
          <a:xfrm>
            <a:off x="107504" y="1124744"/>
            <a:ext cx="8856983" cy="5733256"/>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accent1"/>
              </a:buClr>
              <a:buSzPct val="100000"/>
              <a:buFont typeface="Noto Sans Symbols"/>
              <a:buChar char="✕"/>
            </a:pPr>
            <a:r>
              <a:rPr lang="pl-PL" sz="1800" b="0" i="0" u="none" strike="noStrike" cap="none">
                <a:solidFill>
                  <a:schemeClr val="dk1"/>
                </a:solidFill>
                <a:latin typeface="Source Sans Pro"/>
                <a:ea typeface="Source Sans Pro"/>
                <a:cs typeface="Source Sans Pro"/>
                <a:sym typeface="Source Sans Pro"/>
              </a:rPr>
              <a:t>The sanitation of rural areas is a field which may usher the development of renewable energy industry on a mass scale, by the initial creation of conditions which would trigger the enterprise, at every effective communal sewage treatment plant. A practical belief of the participants of this process in the success and profitability of the system described herein will be a condition for the automatic development of this field, which currently in the environmental and energy policy of the state constitutes a selection of guidelines and goals formulated in ways which are detached from the methods of achieving the expected results.</a:t>
            </a:r>
          </a:p>
          <a:p>
            <a:pPr marL="342900" marR="0" lvl="0" indent="-34290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342900" marR="0" lvl="0" indent="-342900" algn="just" rtl="0">
              <a:lnSpc>
                <a:spcPct val="100000"/>
              </a:lnSpc>
              <a:spcBef>
                <a:spcPts val="0"/>
              </a:spcBef>
              <a:spcAft>
                <a:spcPts val="0"/>
              </a:spcAft>
              <a:buClr>
                <a:schemeClr val="accent1"/>
              </a:buClr>
              <a:buSzPct val="100000"/>
              <a:buFont typeface="Noto Sans Symbols"/>
              <a:buChar char="✕"/>
            </a:pPr>
            <a:r>
              <a:rPr lang="pl-PL" sz="1800" b="0" i="0" u="none" strike="noStrike" cap="none">
                <a:solidFill>
                  <a:schemeClr val="dk1"/>
                </a:solidFill>
                <a:latin typeface="Source Sans Pro"/>
                <a:ea typeface="Source Sans Pro"/>
                <a:cs typeface="Source Sans Pro"/>
                <a:sym typeface="Source Sans Pro"/>
              </a:rPr>
              <a:t>It is imperative to provide practical training to as many people as possible, who upon becoming acquainted with the results of their own work would become the forerunners of a new way of thinking about energy produced by making use of the vitally needed technology of sewage purification. A condition for the triggering the start-up of such enterprises will be the construction of high-quality and up-to-standards sewage treatments plants, which would allow to obtain second class water quality of treated effluent, completely safe in sanitary terms of excessive sludge, which would constitute the basis of the development and maintenance of energy plantations of plants which provide high biomass yields of the range of 20 – 50 [tDM/ha.a].</a:t>
            </a:r>
          </a:p>
          <a:p>
            <a:pPr marL="342900" marR="0" lvl="0" indent="-342900" algn="just" rtl="0">
              <a:lnSpc>
                <a:spcPct val="100000"/>
              </a:lnSpc>
              <a:spcBef>
                <a:spcPts val="360"/>
              </a:spcBef>
              <a:spcAft>
                <a:spcPts val="0"/>
              </a:spcAft>
              <a:buClr>
                <a:schemeClr val="accent1"/>
              </a:buClr>
              <a:buSzPct val="25000"/>
              <a:buFont typeface="Noto Sans Symbols"/>
              <a:buNone/>
            </a:pPr>
            <a:endParaRPr sz="180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1969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23528" y="116631"/>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1" i="0" u="none" strike="noStrike" cap="none">
                <a:solidFill>
                  <a:schemeClr val="dk2"/>
                </a:solidFill>
                <a:latin typeface="Source Sans Pro"/>
                <a:ea typeface="Source Sans Pro"/>
                <a:cs typeface="Source Sans Pro"/>
                <a:sym typeface="Source Sans Pro"/>
              </a:rPr>
              <a:t>SUMMARY</a:t>
            </a:r>
          </a:p>
        </p:txBody>
      </p:sp>
      <p:sp>
        <p:nvSpPr>
          <p:cNvPr id="179" name="Shape 179"/>
          <p:cNvSpPr txBox="1">
            <a:spLocks noGrp="1"/>
          </p:cNvSpPr>
          <p:nvPr>
            <p:ph type="body" idx="1"/>
          </p:nvPr>
        </p:nvSpPr>
        <p:spPr>
          <a:xfrm>
            <a:off x="0" y="1097358"/>
            <a:ext cx="8991600" cy="576064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accent1"/>
              </a:buClr>
              <a:buSzPct val="100000"/>
              <a:buFont typeface="Noto Sans Symbols"/>
              <a:buChar char="✕"/>
            </a:pPr>
            <a:r>
              <a:rPr lang="pl-PL" sz="1500" b="0" i="0" u="none" strike="noStrike" cap="none">
                <a:solidFill>
                  <a:schemeClr val="dk1"/>
                </a:solidFill>
                <a:latin typeface="Source Sans Pro"/>
                <a:ea typeface="Source Sans Pro"/>
                <a:cs typeface="Source Sans Pro"/>
                <a:sym typeface="Source Sans Pro"/>
              </a:rPr>
              <a:t>Assuming that the proportion of the population living in rural areas is 32 % and that Poland’s total population is 38.2 million, one may determine that the rural population amounts to 12.224 million. The amount of sewage produced in rural areas per day will be 1.2224 million m³, and the amount of excessive sludge at least 740 [tDM/d]. Per year this will total up to 270100 tons, which enables us to create 16882 ha of energy plantations, and to supply 168820 ha of such plantations. The amount of renewable fuel produced on this area would be from 3376250 [tDM/a] to 8441000 [tDM/a], and in tons of coal equivalent, from 2295850 tons to 5739880 tons.</a:t>
            </a:r>
          </a:p>
          <a:p>
            <a:pPr marL="342900" marR="0" lvl="0" indent="-342900" algn="just" rtl="0">
              <a:lnSpc>
                <a:spcPct val="100000"/>
              </a:lnSpc>
              <a:spcBef>
                <a:spcPts val="280"/>
              </a:spcBef>
              <a:spcAft>
                <a:spcPts val="0"/>
              </a:spcAft>
              <a:buClr>
                <a:schemeClr val="accent1"/>
              </a:buClr>
              <a:buSzPct val="25000"/>
              <a:buFont typeface="Noto Sans Symbols"/>
              <a:buNone/>
            </a:pPr>
            <a:endParaRPr sz="15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300"/>
              </a:spcBef>
              <a:spcAft>
                <a:spcPts val="0"/>
              </a:spcAft>
              <a:buClr>
                <a:schemeClr val="accent1"/>
              </a:buClr>
              <a:buSzPct val="100000"/>
              <a:buFont typeface="Noto Sans Symbols"/>
              <a:buChar char="✕"/>
            </a:pPr>
            <a:r>
              <a:rPr lang="pl-PL" sz="1500" b="0" i="0" u="none" strike="noStrike" cap="none">
                <a:solidFill>
                  <a:schemeClr val="dk1"/>
                </a:solidFill>
                <a:latin typeface="Source Sans Pro"/>
                <a:ea typeface="Source Sans Pro"/>
                <a:cs typeface="Source Sans Pro"/>
                <a:sym typeface="Source Sans Pro"/>
              </a:rPr>
              <a:t>Taking into account, that the area of fallow land in Poland at the end of the 20</a:t>
            </a:r>
            <a:r>
              <a:rPr lang="pl-PL" sz="1500" b="0" i="0" u="none" strike="noStrike" cap="none" baseline="30000">
                <a:solidFill>
                  <a:schemeClr val="dk1"/>
                </a:solidFill>
                <a:latin typeface="Source Sans Pro"/>
                <a:ea typeface="Source Sans Pro"/>
                <a:cs typeface="Source Sans Pro"/>
                <a:sym typeface="Source Sans Pro"/>
              </a:rPr>
              <a:t>th</a:t>
            </a:r>
            <a:r>
              <a:rPr lang="pl-PL" sz="1500" b="0" i="0" u="none" strike="noStrike" cap="none">
                <a:solidFill>
                  <a:schemeClr val="dk1"/>
                </a:solidFill>
                <a:latin typeface="Source Sans Pro"/>
                <a:ea typeface="Source Sans Pro"/>
                <a:cs typeface="Source Sans Pro"/>
                <a:sym typeface="Source Sans Pro"/>
              </a:rPr>
              <a:t> century and the beginning of the 21</a:t>
            </a:r>
            <a:r>
              <a:rPr lang="pl-PL" sz="1500" b="0" i="0" u="none" strike="noStrike" cap="none" baseline="30000">
                <a:solidFill>
                  <a:schemeClr val="dk1"/>
                </a:solidFill>
                <a:latin typeface="Source Sans Pro"/>
                <a:ea typeface="Source Sans Pro"/>
                <a:cs typeface="Source Sans Pro"/>
                <a:sym typeface="Source Sans Pro"/>
              </a:rPr>
              <a:t>st</a:t>
            </a:r>
            <a:r>
              <a:rPr lang="pl-PL" sz="1500" b="0" i="0" u="none" strike="noStrike" cap="none">
                <a:solidFill>
                  <a:schemeClr val="dk1"/>
                </a:solidFill>
                <a:latin typeface="Source Sans Pro"/>
                <a:ea typeface="Source Sans Pro"/>
                <a:cs typeface="Source Sans Pro"/>
                <a:sym typeface="Source Sans Pro"/>
              </a:rPr>
              <a:t> century amounted to 2 million ha, one may assume that the development of renewable energy industry, based on energy plants grown employing agrotechnical methods and using excessive sludge from sewage treatment, this would not influence the areas used for food production. Therefore, we are not facing, in the event of implementing the outlined program, an uncontrolled rise in food prices. That is, unless the question of renewable fuel exports to EU countries results in the development of energy plant production for the purpose of fuel production in conditions which would exceed the maintenance of energy plantations based on excessive sludge produced in sewage treatment plants. The calculations presented above are incomplete in one regard, as the excessive sludge produced in sewage treatment plants which service the remaining 68 % of the Polish population was not taken into account.</a:t>
            </a:r>
          </a:p>
          <a:p>
            <a:pPr marL="342900" marR="0" lvl="0" indent="-342900" algn="just" rtl="0">
              <a:lnSpc>
                <a:spcPct val="100000"/>
              </a:lnSpc>
              <a:spcBef>
                <a:spcPts val="280"/>
              </a:spcBef>
              <a:spcAft>
                <a:spcPts val="0"/>
              </a:spcAft>
              <a:buClr>
                <a:schemeClr val="accent1"/>
              </a:buClr>
              <a:buSzPct val="25000"/>
              <a:buFont typeface="Noto Sans Symbols"/>
              <a:buNone/>
            </a:pPr>
            <a:endParaRPr sz="15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300"/>
              </a:spcBef>
              <a:spcAft>
                <a:spcPts val="0"/>
              </a:spcAft>
              <a:buClr>
                <a:schemeClr val="accent1"/>
              </a:buClr>
              <a:buSzPct val="100000"/>
              <a:buFont typeface="Noto Sans Symbols"/>
              <a:buChar char="✕"/>
            </a:pPr>
            <a:r>
              <a:rPr lang="pl-PL" sz="1500" b="0" i="0" u="none" strike="noStrike" cap="none">
                <a:solidFill>
                  <a:schemeClr val="dk1"/>
                </a:solidFill>
                <a:latin typeface="Source Sans Pro"/>
                <a:ea typeface="Source Sans Pro"/>
                <a:cs typeface="Source Sans Pro"/>
                <a:sym typeface="Source Sans Pro"/>
              </a:rPr>
              <a:t>Taking advantage of this flow of fertilizer would enable to produce renewable fuel in energy plantations supplied with excessive sludge in an amount which would be at least 2.125 times greater than presented above. This would also take place without reducing the area of agricultural land used for food production.</a:t>
            </a:r>
          </a:p>
        </p:txBody>
      </p:sp>
    </p:spTree>
    <p:extLst>
      <p:ext uri="{BB962C8B-B14F-4D97-AF65-F5344CB8AC3E}">
        <p14:creationId xmlns:p14="http://schemas.microsoft.com/office/powerpoint/2010/main" val="29927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251518" y="332656"/>
            <a:ext cx="8686800" cy="66754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1" i="0" u="none" strike="noStrike" cap="none">
                <a:solidFill>
                  <a:schemeClr val="dk2"/>
                </a:solidFill>
                <a:latin typeface="Source Sans Pro"/>
                <a:ea typeface="Source Sans Pro"/>
                <a:cs typeface="Source Sans Pro"/>
                <a:sym typeface="Source Sans Pro"/>
              </a:rPr>
              <a:t>CONCLUSIONS</a:t>
            </a:r>
          </a:p>
        </p:txBody>
      </p:sp>
      <p:sp>
        <p:nvSpPr>
          <p:cNvPr id="185" name="Shape 185"/>
          <p:cNvSpPr txBox="1">
            <a:spLocks noGrp="1"/>
          </p:cNvSpPr>
          <p:nvPr>
            <p:ph type="body" idx="1"/>
          </p:nvPr>
        </p:nvSpPr>
        <p:spPr>
          <a:xfrm>
            <a:off x="304800" y="1554162"/>
            <a:ext cx="8443664" cy="4525963"/>
          </a:xfrm>
          <a:prstGeom prst="rect">
            <a:avLst/>
          </a:prstGeom>
          <a:noFill/>
          <a:ln>
            <a:noFill/>
          </a:ln>
        </p:spPr>
        <p:txBody>
          <a:bodyPr lIns="91425" tIns="45700" rIns="91425" bIns="45700" anchor="t" anchorCtr="0">
            <a:noAutofit/>
          </a:bodyPr>
          <a:lstStyle/>
          <a:p>
            <a:pPr marL="342900" marR="0" lvl="0" indent="-342900" algn="just" rtl="0">
              <a:lnSpc>
                <a:spcPct val="90000"/>
              </a:lnSpc>
              <a:spcBef>
                <a:spcPts val="0"/>
              </a:spcBef>
              <a:spcAft>
                <a:spcPts val="0"/>
              </a:spcAft>
              <a:buClr>
                <a:schemeClr val="accent1"/>
              </a:buClr>
              <a:buSzPct val="100000"/>
              <a:buFont typeface="Noto Sans Symbols"/>
              <a:buChar char="✕"/>
            </a:pPr>
            <a:r>
              <a:rPr lang="pl-PL" sz="2200" b="0" i="0" u="none" strike="noStrike" cap="none">
                <a:solidFill>
                  <a:schemeClr val="dk1"/>
                </a:solidFill>
                <a:latin typeface="Source Sans Pro"/>
                <a:ea typeface="Source Sans Pro"/>
                <a:cs typeface="Source Sans Pro"/>
                <a:sym typeface="Source Sans Pro"/>
              </a:rPr>
              <a:t>The socio-economic situation of rural areas clearly indicates a lack of driving-force behind civilizational progress in Polish rural areas of the first decade of the 21</a:t>
            </a:r>
            <a:r>
              <a:rPr lang="pl-PL" sz="2200" b="0" i="0" u="none" strike="noStrike" cap="none" baseline="30000">
                <a:solidFill>
                  <a:schemeClr val="dk1"/>
                </a:solidFill>
                <a:latin typeface="Source Sans Pro"/>
                <a:ea typeface="Source Sans Pro"/>
                <a:cs typeface="Source Sans Pro"/>
                <a:sym typeface="Source Sans Pro"/>
              </a:rPr>
              <a:t>st</a:t>
            </a:r>
            <a:r>
              <a:rPr lang="pl-PL" sz="2200" b="0" i="0" u="none" strike="noStrike" cap="none">
                <a:solidFill>
                  <a:schemeClr val="dk1"/>
                </a:solidFill>
                <a:latin typeface="Source Sans Pro"/>
                <a:ea typeface="Source Sans Pro"/>
                <a:cs typeface="Source Sans Pro"/>
                <a:sym typeface="Source Sans Pro"/>
              </a:rPr>
              <a:t> century.</a:t>
            </a:r>
          </a:p>
          <a:p>
            <a:pPr marL="342900" marR="0" lvl="0" indent="-342900" algn="just" rtl="0">
              <a:lnSpc>
                <a:spcPct val="90000"/>
              </a:lnSpc>
              <a:spcBef>
                <a:spcPts val="0"/>
              </a:spcBef>
              <a:spcAft>
                <a:spcPts val="0"/>
              </a:spcAft>
              <a:buClr>
                <a:schemeClr val="accent1"/>
              </a:buClr>
              <a:buSzPct val="25000"/>
              <a:buFont typeface="Noto Sans Symbols"/>
              <a:buNone/>
            </a:pPr>
            <a:endParaRPr sz="2200" b="0" i="0" u="none" strike="noStrike" cap="none">
              <a:solidFill>
                <a:schemeClr val="dk1"/>
              </a:solidFill>
              <a:latin typeface="Source Sans Pro"/>
              <a:ea typeface="Source Sans Pro"/>
              <a:cs typeface="Source Sans Pro"/>
              <a:sym typeface="Source Sans Pro"/>
            </a:endParaRPr>
          </a:p>
          <a:p>
            <a:pPr marL="342900" marR="0" lvl="0" indent="-342900" algn="just" rtl="0">
              <a:lnSpc>
                <a:spcPct val="90000"/>
              </a:lnSpc>
              <a:spcBef>
                <a:spcPts val="0"/>
              </a:spcBef>
              <a:spcAft>
                <a:spcPts val="0"/>
              </a:spcAft>
              <a:buClr>
                <a:schemeClr val="accent1"/>
              </a:buClr>
              <a:buSzPct val="100000"/>
              <a:buFont typeface="Noto Sans Symbols"/>
              <a:buChar char="✕"/>
            </a:pPr>
            <a:r>
              <a:rPr lang="pl-PL" sz="2200" b="0" i="0" u="none" strike="noStrike" cap="none">
                <a:solidFill>
                  <a:schemeClr val="dk1"/>
                </a:solidFill>
                <a:latin typeface="Source Sans Pro"/>
                <a:ea typeface="Source Sans Pro"/>
                <a:cs typeface="Source Sans Pro"/>
                <a:sym typeface="Source Sans Pro"/>
              </a:rPr>
              <a:t>The current, prevailing for many years, trends, which are propagated but not implemented in an effective way, regarding the need for eco-development, the outline of a solution for the intensification of the effectuation of these postulates, presented herein, would result in reversing these unfavorable trends in the life in Polish rural areas and in strenghtening the agricultural economy in a way which would change the prospects for better life in these regions. </a:t>
            </a:r>
          </a:p>
        </p:txBody>
      </p:sp>
    </p:spTree>
    <p:extLst>
      <p:ext uri="{BB962C8B-B14F-4D97-AF65-F5344CB8AC3E}">
        <p14:creationId xmlns:p14="http://schemas.microsoft.com/office/powerpoint/2010/main" val="17832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23528" y="188640"/>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VIEW OF A SEWAGE TREATMENT PLANT ALONG WITH ITS PRECINCTS</a:t>
            </a:r>
          </a:p>
        </p:txBody>
      </p:sp>
      <p:pic>
        <p:nvPicPr>
          <p:cNvPr id="191" name="Shape 191" descr="D:\Marian Prywatne w IC\Zrzut z tableta 13.05'16\Oczyszczalnia ścieków\20160512_131623.jpg"/>
          <p:cNvPicPr preferRelativeResize="0">
            <a:picLocks noGrp="1"/>
          </p:cNvPicPr>
          <p:nvPr>
            <p:ph type="body" idx="1"/>
          </p:nvPr>
        </p:nvPicPr>
        <p:blipFill rotWithShape="1">
          <a:blip r:embed="rId3">
            <a:alphaModFix/>
          </a:blip>
          <a:srcRect/>
          <a:stretch/>
        </p:blipFill>
        <p:spPr>
          <a:xfrm>
            <a:off x="1331640" y="1268758"/>
            <a:ext cx="6628968" cy="5071810"/>
          </a:xfrm>
          <a:prstGeom prst="rect">
            <a:avLst/>
          </a:prstGeom>
          <a:noFill/>
          <a:ln>
            <a:noFill/>
          </a:ln>
        </p:spPr>
      </p:pic>
    </p:spTree>
    <p:extLst>
      <p:ext uri="{BB962C8B-B14F-4D97-AF65-F5344CB8AC3E}">
        <p14:creationId xmlns:p14="http://schemas.microsoft.com/office/powerpoint/2010/main" val="4277909170"/>
      </p:ext>
    </p:extLst>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51518" y="188640"/>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000" b="0" i="0" u="none" strike="noStrike" cap="none">
                <a:solidFill>
                  <a:schemeClr val="dk1"/>
                </a:solidFill>
                <a:latin typeface="Source Sans Pro"/>
                <a:ea typeface="Source Sans Pro"/>
                <a:cs typeface="Source Sans Pro"/>
                <a:sym typeface="Source Sans Pro"/>
              </a:rPr>
              <a:t>SUPPLYING A SEWAGE TREATMENT PLANT WITH AN INFLOW OF INDUSTRIAL SEWAGE. COLLECTING THE EXCESSIVE SLUDGE FOR DISPOSAL</a:t>
            </a:r>
          </a:p>
        </p:txBody>
      </p:sp>
      <p:pic>
        <p:nvPicPr>
          <p:cNvPr id="197" name="Shape 197" descr="D:\Marian Prywatne w IC\Zrzut z tableta 13.05'16\Oczyszczalnia ścieków\20160512_132214.jpg"/>
          <p:cNvPicPr preferRelativeResize="0">
            <a:picLocks noGrp="1"/>
          </p:cNvPicPr>
          <p:nvPr>
            <p:ph type="body" idx="1"/>
          </p:nvPr>
        </p:nvPicPr>
        <p:blipFill rotWithShape="1">
          <a:blip r:embed="rId3">
            <a:alphaModFix/>
          </a:blip>
          <a:srcRect/>
          <a:stretch/>
        </p:blipFill>
        <p:spPr>
          <a:xfrm>
            <a:off x="1115616" y="1268758"/>
            <a:ext cx="6772984" cy="5287834"/>
          </a:xfrm>
          <a:prstGeom prst="rect">
            <a:avLst/>
          </a:prstGeom>
          <a:noFill/>
          <a:ln>
            <a:noFill/>
          </a:ln>
        </p:spPr>
      </p:pic>
    </p:spTree>
    <p:extLst>
      <p:ext uri="{BB962C8B-B14F-4D97-AF65-F5344CB8AC3E}">
        <p14:creationId xmlns:p14="http://schemas.microsoft.com/office/powerpoint/2010/main" val="752412913"/>
      </p:ext>
    </p:extLst>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51518" y="332656"/>
            <a:ext cx="8686800" cy="60270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VIEW OF THE BIOREACTOR ROOM</a:t>
            </a:r>
          </a:p>
        </p:txBody>
      </p:sp>
      <p:pic>
        <p:nvPicPr>
          <p:cNvPr id="203" name="Shape 203" descr="D:\Marian Prywatne w IC\Zrzut z tableta 13.05'16\Oczyszczalnia ścieków\20160512_132526.jpg"/>
          <p:cNvPicPr preferRelativeResize="0">
            <a:picLocks noGrp="1"/>
          </p:cNvPicPr>
          <p:nvPr>
            <p:ph type="body" idx="1"/>
          </p:nvPr>
        </p:nvPicPr>
        <p:blipFill rotWithShape="1">
          <a:blip r:embed="rId3">
            <a:alphaModFix/>
          </a:blip>
          <a:srcRect/>
          <a:stretch/>
        </p:blipFill>
        <p:spPr>
          <a:xfrm>
            <a:off x="1115616" y="1268758"/>
            <a:ext cx="6696744" cy="5143818"/>
          </a:xfrm>
          <a:prstGeom prst="rect">
            <a:avLst/>
          </a:prstGeom>
          <a:noFill/>
          <a:ln>
            <a:noFill/>
          </a:ln>
        </p:spPr>
      </p:pic>
    </p:spTree>
    <p:extLst>
      <p:ext uri="{BB962C8B-B14F-4D97-AF65-F5344CB8AC3E}">
        <p14:creationId xmlns:p14="http://schemas.microsoft.com/office/powerpoint/2010/main" val="2469094238"/>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51519" y="692695"/>
            <a:ext cx="8227639" cy="28803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3240" b="1" i="0" u="none" strike="noStrike" cap="none">
                <a:solidFill>
                  <a:schemeClr val="dk2"/>
                </a:solidFill>
                <a:latin typeface="Source Sans Pro"/>
                <a:ea typeface="Source Sans Pro"/>
                <a:cs typeface="Source Sans Pro"/>
                <a:sym typeface="Source Sans Pro"/>
              </a:rPr>
              <a:t>LOCAL ECOLOGY AND POWER INDUSTRY </a:t>
            </a:r>
            <a:br>
              <a:rPr lang="pl-PL" sz="3240" b="1" i="0" u="none" strike="noStrike" cap="none">
                <a:solidFill>
                  <a:schemeClr val="dk2"/>
                </a:solidFill>
                <a:latin typeface="Source Sans Pro"/>
                <a:ea typeface="Source Sans Pro"/>
                <a:cs typeface="Source Sans Pro"/>
                <a:sym typeface="Source Sans Pro"/>
              </a:rPr>
            </a:br>
            <a:endParaRPr lang="pl-PL" sz="3240" b="1" i="0" u="none" strike="noStrike" cap="none">
              <a:solidFill>
                <a:schemeClr val="dk2"/>
              </a:solidFill>
              <a:latin typeface="Source Sans Pro"/>
              <a:ea typeface="Source Sans Pro"/>
              <a:cs typeface="Source Sans Pro"/>
              <a:sym typeface="Source Sans Pro"/>
            </a:endParaRPr>
          </a:p>
        </p:txBody>
      </p:sp>
      <p:sp>
        <p:nvSpPr>
          <p:cNvPr id="100" name="Shape 100"/>
          <p:cNvSpPr txBox="1">
            <a:spLocks noGrp="1"/>
          </p:cNvSpPr>
          <p:nvPr>
            <p:ph type="body" idx="1"/>
          </p:nvPr>
        </p:nvSpPr>
        <p:spPr>
          <a:xfrm>
            <a:off x="539552" y="1556791"/>
            <a:ext cx="8443664"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				ecohydrology</a:t>
            </a:r>
          </a:p>
          <a:p>
            <a:pPr marL="342900" marR="0" lvl="0" indent="-342900" algn="l" rtl="0">
              <a:lnSpc>
                <a:spcPct val="100000"/>
              </a:lnSpc>
              <a:spcBef>
                <a:spcPts val="64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		excessive sludge</a:t>
            </a:r>
          </a:p>
          <a:p>
            <a:pPr marL="342900" marR="0" lvl="0" indent="-342900" algn="l" rtl="0">
              <a:lnSpc>
                <a:spcPct val="100000"/>
              </a:lnSpc>
              <a:spcBef>
                <a:spcPts val="64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					water management</a:t>
            </a:r>
          </a:p>
          <a:p>
            <a:pPr marL="342900" marR="0" lvl="0" indent="-342900" algn="l" rtl="0">
              <a:lnSpc>
                <a:spcPct val="100000"/>
              </a:lnSpc>
              <a:spcBef>
                <a:spcPts val="64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energy plantation</a:t>
            </a:r>
          </a:p>
          <a:p>
            <a:pPr marL="342900" marR="0" lvl="0" indent="-342900" algn="l" rtl="0">
              <a:lnSpc>
                <a:spcPct val="100000"/>
              </a:lnSpc>
              <a:spcBef>
                <a:spcPts val="64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							biomass</a:t>
            </a:r>
          </a:p>
          <a:p>
            <a:pPr marL="342900" marR="0" lvl="0" indent="-342900" algn="l" rtl="0">
              <a:lnSpc>
                <a:spcPct val="100000"/>
              </a:lnSpc>
              <a:spcBef>
                <a:spcPts val="640"/>
              </a:spcBef>
              <a:spcAft>
                <a:spcPts val="0"/>
              </a:spcAft>
              <a:buClr>
                <a:schemeClr val="accent1"/>
              </a:buClr>
              <a:buSzPct val="25000"/>
              <a:buFont typeface="Noto Sans Symbols"/>
              <a:buNone/>
            </a:pPr>
            <a:r>
              <a:rPr lang="pl-PL" sz="3200" b="0" i="1" u="none" strike="noStrike" cap="none">
                <a:solidFill>
                  <a:schemeClr val="dk2"/>
                </a:solidFill>
                <a:latin typeface="Source Sans Pro"/>
                <a:ea typeface="Source Sans Pro"/>
                <a:cs typeface="Source Sans Pro"/>
                <a:sym typeface="Source Sans Pro"/>
              </a:rPr>
              <a:t>				renewable fuel</a:t>
            </a:r>
          </a:p>
          <a:p>
            <a:pPr marL="342900" marR="0" lvl="0" indent="-342900" algn="l" rtl="0">
              <a:lnSpc>
                <a:spcPct val="100000"/>
              </a:lnSpc>
              <a:spcBef>
                <a:spcPts val="720"/>
              </a:spcBef>
              <a:spcAft>
                <a:spcPts val="0"/>
              </a:spcAft>
              <a:buClr>
                <a:schemeClr val="accent1"/>
              </a:buClr>
              <a:buSzPct val="25000"/>
              <a:buFont typeface="Noto Sans Symbols"/>
              <a:buNone/>
            </a:pPr>
            <a:r>
              <a:rPr lang="pl-PL" sz="3600" b="1" i="1" u="none" strike="noStrike" cap="none">
                <a:solidFill>
                  <a:schemeClr val="dk2"/>
                </a:solidFill>
                <a:latin typeface="Source Sans Pro"/>
                <a:ea typeface="Source Sans Pro"/>
                <a:cs typeface="Source Sans Pro"/>
                <a:sym typeface="Source Sans Pro"/>
              </a:rPr>
              <a:t>civilizational drive</a:t>
            </a:r>
          </a:p>
        </p:txBody>
      </p:sp>
    </p:spTree>
    <p:extLst>
      <p:ext uri="{BB962C8B-B14F-4D97-AF65-F5344CB8AC3E}">
        <p14:creationId xmlns:p14="http://schemas.microsoft.com/office/powerpoint/2010/main" val="2924019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800"/>
                                        <p:tgtEl>
                                          <p:spTgt spid="10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 calcmode="lin" valueType="num">
                                      <p:cBhvr additive="base">
                                        <p:cTn id="10" dur="800"/>
                                        <p:tgtEl>
                                          <p:spTgt spid="10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 calcmode="lin" valueType="num">
                                      <p:cBhvr additive="base">
                                        <p:cTn id="13" dur="800"/>
                                        <p:tgtEl>
                                          <p:spTgt spid="10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0">
                                            <p:txEl>
                                              <p:pRg st="3" end="3"/>
                                            </p:txEl>
                                          </p:spTgt>
                                        </p:tgtEl>
                                        <p:attrNameLst>
                                          <p:attrName>style.visibility</p:attrName>
                                        </p:attrNameLst>
                                      </p:cBhvr>
                                      <p:to>
                                        <p:strVal val="visible"/>
                                      </p:to>
                                    </p:set>
                                    <p:anim calcmode="lin" valueType="num">
                                      <p:cBhvr additive="base">
                                        <p:cTn id="16" dur="800"/>
                                        <p:tgtEl>
                                          <p:spTgt spid="100">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0">
                                            <p:txEl>
                                              <p:pRg st="4" end="4"/>
                                            </p:txEl>
                                          </p:spTgt>
                                        </p:tgtEl>
                                        <p:attrNameLst>
                                          <p:attrName>style.visibility</p:attrName>
                                        </p:attrNameLst>
                                      </p:cBhvr>
                                      <p:to>
                                        <p:strVal val="visible"/>
                                      </p:to>
                                    </p:set>
                                    <p:anim calcmode="lin" valueType="num">
                                      <p:cBhvr additive="base">
                                        <p:cTn id="19" dur="800"/>
                                        <p:tgtEl>
                                          <p:spTgt spid="100">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0">
                                            <p:txEl>
                                              <p:pRg st="5" end="5"/>
                                            </p:txEl>
                                          </p:spTgt>
                                        </p:tgtEl>
                                        <p:attrNameLst>
                                          <p:attrName>style.visibility</p:attrName>
                                        </p:attrNameLst>
                                      </p:cBhvr>
                                      <p:to>
                                        <p:strVal val="visible"/>
                                      </p:to>
                                    </p:set>
                                    <p:anim calcmode="lin" valueType="num">
                                      <p:cBhvr additive="base">
                                        <p:cTn id="22" dur="800"/>
                                        <p:tgtEl>
                                          <p:spTgt spid="100">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
                                            <p:txEl>
                                              <p:pRg st="6" end="6"/>
                                            </p:txEl>
                                          </p:spTgt>
                                        </p:tgtEl>
                                        <p:attrNameLst>
                                          <p:attrName>style.visibility</p:attrName>
                                        </p:attrNameLst>
                                      </p:cBhvr>
                                      <p:to>
                                        <p:strVal val="visible"/>
                                      </p:to>
                                    </p:set>
                                    <p:anim calcmode="lin" valueType="num">
                                      <p:cBhvr additive="base">
                                        <p:cTn id="25" dur="800"/>
                                        <p:tgtEl>
                                          <p:spTgt spid="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51518" y="188640"/>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VIEW OF THE BIOREACTOR DURING THE PROCESS OF SEWAGE AERATION</a:t>
            </a:r>
          </a:p>
        </p:txBody>
      </p:sp>
      <p:pic>
        <p:nvPicPr>
          <p:cNvPr id="209" name="Shape 209" descr="D:\Marian Prywatne w IC\Zrzut z tableta 13.05'16\Oczyszczalnia ścieków\20160512_132517.jpg"/>
          <p:cNvPicPr preferRelativeResize="0">
            <a:picLocks noGrp="1"/>
          </p:cNvPicPr>
          <p:nvPr>
            <p:ph type="body" idx="1"/>
          </p:nvPr>
        </p:nvPicPr>
        <p:blipFill rotWithShape="1">
          <a:blip r:embed="rId3">
            <a:alphaModFix/>
          </a:blip>
          <a:srcRect/>
          <a:stretch/>
        </p:blipFill>
        <p:spPr>
          <a:xfrm>
            <a:off x="1187624" y="1340766"/>
            <a:ext cx="6772984" cy="5143818"/>
          </a:xfrm>
          <a:prstGeom prst="rect">
            <a:avLst/>
          </a:prstGeom>
          <a:noFill/>
          <a:ln>
            <a:noFill/>
          </a:ln>
        </p:spPr>
      </p:pic>
    </p:spTree>
    <p:extLst>
      <p:ext uri="{BB962C8B-B14F-4D97-AF65-F5344CB8AC3E}">
        <p14:creationId xmlns:p14="http://schemas.microsoft.com/office/powerpoint/2010/main" val="3674481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51518" y="188640"/>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DIAGRAM OF THE PROCESS</a:t>
            </a:r>
          </a:p>
        </p:txBody>
      </p:sp>
      <p:pic>
        <p:nvPicPr>
          <p:cNvPr id="215" name="Shape 215" descr="D:\Marian Prywatne w IC\Zrzut z tableta 13.05'16\Oczyszczalnia ścieków\20160512_134350.jpg"/>
          <p:cNvPicPr preferRelativeResize="0">
            <a:picLocks noGrp="1"/>
          </p:cNvPicPr>
          <p:nvPr>
            <p:ph type="body" idx="1"/>
          </p:nvPr>
        </p:nvPicPr>
        <p:blipFill rotWithShape="1">
          <a:blip r:embed="rId3">
            <a:alphaModFix/>
          </a:blip>
          <a:srcRect l="6377" t="14778" r="11756" b="24765"/>
          <a:stretch/>
        </p:blipFill>
        <p:spPr>
          <a:xfrm>
            <a:off x="539552" y="1700808"/>
            <a:ext cx="8136903" cy="4608512"/>
          </a:xfrm>
          <a:prstGeom prst="rect">
            <a:avLst/>
          </a:prstGeom>
          <a:noFill/>
          <a:ln>
            <a:noFill/>
          </a:ln>
        </p:spPr>
      </p:pic>
    </p:spTree>
    <p:extLst>
      <p:ext uri="{BB962C8B-B14F-4D97-AF65-F5344CB8AC3E}">
        <p14:creationId xmlns:p14="http://schemas.microsoft.com/office/powerpoint/2010/main" val="37567741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251518" y="188640"/>
            <a:ext cx="8686800" cy="60270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VIEW OF THE BIOREACTOR WITH A PART OF THE AERATOR</a:t>
            </a:r>
          </a:p>
        </p:txBody>
      </p:sp>
      <p:pic>
        <p:nvPicPr>
          <p:cNvPr id="221" name="Shape 221" descr="D:\Marian Prywatne w IC\Zrzut z tableta 13.05'16\Oczyszczalnia ścieków\20160512_134038.jpg"/>
          <p:cNvPicPr preferRelativeResize="0">
            <a:picLocks noGrp="1"/>
          </p:cNvPicPr>
          <p:nvPr>
            <p:ph type="body" idx="1"/>
          </p:nvPr>
        </p:nvPicPr>
        <p:blipFill rotWithShape="1">
          <a:blip r:embed="rId3">
            <a:alphaModFix/>
          </a:blip>
          <a:srcRect/>
          <a:stretch/>
        </p:blipFill>
        <p:spPr>
          <a:xfrm>
            <a:off x="1259632" y="1268758"/>
            <a:ext cx="6700974" cy="5287834"/>
          </a:xfrm>
          <a:prstGeom prst="rect">
            <a:avLst/>
          </a:prstGeom>
          <a:noFill/>
          <a:ln>
            <a:noFill/>
          </a:ln>
        </p:spPr>
      </p:pic>
    </p:spTree>
    <p:extLst>
      <p:ext uri="{BB962C8B-B14F-4D97-AF65-F5344CB8AC3E}">
        <p14:creationId xmlns:p14="http://schemas.microsoft.com/office/powerpoint/2010/main" val="12744357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23528" y="188640"/>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000" b="0" i="0" u="none" strike="noStrike" cap="none">
                <a:solidFill>
                  <a:schemeClr val="dk1"/>
                </a:solidFill>
                <a:latin typeface="Source Sans Pro"/>
                <a:ea typeface="Source Sans Pro"/>
                <a:cs typeface="Source Sans Pro"/>
                <a:sym typeface="Source Sans Pro"/>
              </a:rPr>
              <a:t>DISCHARGE OF SEWAGE TO THE RECEIVER – NUMEROUS LEECHES ARE VISIBLE PROVING THE BIOLOGICAL PURITY OF THE WATER</a:t>
            </a:r>
          </a:p>
        </p:txBody>
      </p:sp>
      <p:pic>
        <p:nvPicPr>
          <p:cNvPr id="227" name="Shape 227" descr="D:\Marian Prywatne w IC\Zrzut z tableta 13.05'16\Oczyszczalnia ścieków\20160512_131724.jpg"/>
          <p:cNvPicPr preferRelativeResize="0">
            <a:picLocks noGrp="1"/>
          </p:cNvPicPr>
          <p:nvPr>
            <p:ph type="body" idx="1"/>
          </p:nvPr>
        </p:nvPicPr>
        <p:blipFill rotWithShape="1">
          <a:blip r:embed="rId3">
            <a:alphaModFix/>
          </a:blip>
          <a:srcRect/>
          <a:stretch/>
        </p:blipFill>
        <p:spPr>
          <a:xfrm>
            <a:off x="1115616" y="1268758"/>
            <a:ext cx="6917000" cy="5215826"/>
          </a:xfrm>
          <a:prstGeom prst="rect">
            <a:avLst/>
          </a:prstGeom>
          <a:noFill/>
          <a:ln>
            <a:noFill/>
          </a:ln>
        </p:spPr>
      </p:pic>
    </p:spTree>
    <p:extLst>
      <p:ext uri="{BB962C8B-B14F-4D97-AF65-F5344CB8AC3E}">
        <p14:creationId xmlns:p14="http://schemas.microsoft.com/office/powerpoint/2010/main" val="9494640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23528" y="116631"/>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SEWAGE TREATMENT PLANT PRECINCTS</a:t>
            </a:r>
          </a:p>
          <a:p>
            <a:pPr marL="0" marR="0" lvl="0" indent="0" algn="ctr" rtl="0">
              <a:lnSpc>
                <a:spcPct val="100000"/>
              </a:lnSpc>
              <a:spcBef>
                <a:spcPts val="0"/>
              </a:spcBef>
              <a:spcAft>
                <a:spcPts val="0"/>
              </a:spcAft>
              <a:buClr>
                <a:schemeClr val="dk1"/>
              </a:buClr>
              <a:buSzPct val="25000"/>
              <a:buFont typeface="Arial"/>
              <a:buNone/>
            </a:pPr>
            <a:r>
              <a:rPr lang="pl-PL" sz="2400" b="0" i="0" u="none" strike="noStrike" cap="none">
                <a:solidFill>
                  <a:schemeClr val="dk1"/>
                </a:solidFill>
                <a:latin typeface="Source Sans Pro"/>
                <a:ea typeface="Source Sans Pro"/>
                <a:cs typeface="Source Sans Pro"/>
                <a:sym typeface="Source Sans Pro"/>
              </a:rPr>
              <a:t>ON THE SHAFT, A CHIRONOMUS (MIDGE) IMAGO/MATURE FORM</a:t>
            </a:r>
          </a:p>
        </p:txBody>
      </p:sp>
      <p:pic>
        <p:nvPicPr>
          <p:cNvPr id="233" name="Shape 233" descr="D:\Marian Prywatne w IC\Zrzut z tableta 13.05'16\Oczyszczalnia ścieków\20160512_134454.jpg"/>
          <p:cNvPicPr preferRelativeResize="0">
            <a:picLocks noGrp="1"/>
          </p:cNvPicPr>
          <p:nvPr>
            <p:ph type="body" idx="1"/>
          </p:nvPr>
        </p:nvPicPr>
        <p:blipFill rotWithShape="1">
          <a:blip r:embed="rId3">
            <a:alphaModFix/>
          </a:blip>
          <a:srcRect/>
          <a:stretch/>
        </p:blipFill>
        <p:spPr>
          <a:xfrm>
            <a:off x="971600" y="1196750"/>
            <a:ext cx="7200799" cy="5431849"/>
          </a:xfrm>
          <a:prstGeom prst="rect">
            <a:avLst/>
          </a:prstGeom>
          <a:noFill/>
          <a:ln>
            <a:noFill/>
          </a:ln>
        </p:spPr>
      </p:pic>
      <p:sp>
        <p:nvSpPr>
          <p:cNvPr id="234" name="Shape 234"/>
          <p:cNvSpPr/>
          <p:nvPr/>
        </p:nvSpPr>
        <p:spPr>
          <a:xfrm>
            <a:off x="3851919" y="3861048"/>
            <a:ext cx="1944216" cy="1800198"/>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863143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979710" y="188640"/>
            <a:ext cx="4555232"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0" i="0" u="none" strike="noStrike" cap="none">
                <a:solidFill>
                  <a:schemeClr val="dk2"/>
                </a:solidFill>
                <a:latin typeface="Source Sans Pro"/>
                <a:ea typeface="Source Sans Pro"/>
                <a:cs typeface="Source Sans Pro"/>
                <a:sym typeface="Source Sans Pro"/>
              </a:rPr>
              <a:t>THANK YOU FOR YOUR ATTENTION</a:t>
            </a:r>
          </a:p>
        </p:txBody>
      </p:sp>
      <p:sp>
        <p:nvSpPr>
          <p:cNvPr id="240" name="Shape 240"/>
          <p:cNvSpPr txBox="1">
            <a:spLocks noGrp="1"/>
          </p:cNvSpPr>
          <p:nvPr>
            <p:ph type="body" idx="1"/>
          </p:nvPr>
        </p:nvSpPr>
        <p:spPr>
          <a:xfrm>
            <a:off x="5220071" y="5589239"/>
            <a:ext cx="3475111" cy="864095"/>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accent1"/>
              </a:buClr>
              <a:buSzPct val="25000"/>
              <a:buFont typeface="Noto Sans Symbols"/>
              <a:buNone/>
            </a:pPr>
            <a:r>
              <a:rPr lang="pl-PL" sz="3600" b="1" i="0" u="none" strike="noStrike" cap="none">
                <a:solidFill>
                  <a:schemeClr val="dk2"/>
                </a:solidFill>
                <a:latin typeface="Source Sans Pro"/>
                <a:ea typeface="Source Sans Pro"/>
                <a:cs typeface="Source Sans Pro"/>
                <a:sym typeface="Source Sans Pro"/>
              </a:rPr>
              <a:t>Janusz JERZY</a:t>
            </a:r>
          </a:p>
        </p:txBody>
      </p:sp>
      <p:sp>
        <p:nvSpPr>
          <p:cNvPr id="241" name="Shape 241"/>
          <p:cNvSpPr/>
          <p:nvPr/>
        </p:nvSpPr>
        <p:spPr>
          <a:xfrm>
            <a:off x="4283967" y="1268758"/>
            <a:ext cx="4572000" cy="3416318"/>
          </a:xfrm>
          <a:prstGeom prst="rect">
            <a:avLst/>
          </a:prstGeom>
          <a:noFill/>
          <a:ln>
            <a:noFill/>
          </a:ln>
        </p:spPr>
        <p:txBody>
          <a:bodyPr lIns="91425" tIns="45700" rIns="91425" bIns="45700" anchor="t" anchorCtr="0">
            <a:noAutofit/>
          </a:bodyPr>
          <a:lstStyle/>
          <a:p>
            <a:pPr>
              <a:buClr>
                <a:srgbClr val="000000"/>
              </a:buClr>
              <a:buSzPct val="25000"/>
              <a:buFont typeface="Source Sans Pro"/>
              <a:buNone/>
            </a:pPr>
            <a:r>
              <a:rPr lang="pl-PL" sz="2400" b="1" kern="0">
                <a:solidFill>
                  <a:srgbClr val="000000"/>
                </a:solidFill>
                <a:latin typeface="Source Sans Pro"/>
                <a:ea typeface="Source Sans Pro"/>
                <a:cs typeface="Source Sans Pro"/>
                <a:sym typeface="Source Sans Pro"/>
              </a:rPr>
              <a:t>R</a:t>
            </a:r>
            <a:r>
              <a:rPr lang="pl-PL" sz="2400" kern="0">
                <a:solidFill>
                  <a:srgbClr val="000000"/>
                </a:solidFill>
                <a:latin typeface="Source Sans Pro"/>
                <a:ea typeface="Source Sans Pro"/>
                <a:cs typeface="Source Sans Pro"/>
                <a:sym typeface="Source Sans Pro"/>
              </a:rPr>
              <a:t>EKULTYWACJA (RECLAMATION)</a:t>
            </a:r>
          </a:p>
          <a:p>
            <a:pPr>
              <a:buClr>
                <a:srgbClr val="000000"/>
              </a:buClr>
              <a:buFont typeface="Source Sans Pro"/>
              <a:buNone/>
            </a:pPr>
            <a:endParaRPr sz="2400" kern="0">
              <a:solidFill>
                <a:srgbClr val="000000"/>
              </a:solidFill>
              <a:latin typeface="Source Sans Pro"/>
              <a:ea typeface="Source Sans Pro"/>
              <a:cs typeface="Source Sans Pro"/>
              <a:sym typeface="Source Sans Pro"/>
            </a:endParaRPr>
          </a:p>
          <a:p>
            <a:pPr>
              <a:buClr>
                <a:srgbClr val="000000"/>
              </a:buClr>
              <a:buSzPct val="25000"/>
              <a:buFont typeface="Source Sans Pro"/>
              <a:buNone/>
            </a:pPr>
            <a:r>
              <a:rPr lang="pl-PL" sz="2400" b="1" kern="0">
                <a:solidFill>
                  <a:srgbClr val="000000"/>
                </a:solidFill>
                <a:latin typeface="Source Sans Pro"/>
                <a:ea typeface="Source Sans Pro"/>
                <a:cs typeface="Source Sans Pro"/>
                <a:sym typeface="Source Sans Pro"/>
              </a:rPr>
              <a:t>E</a:t>
            </a:r>
            <a:r>
              <a:rPr lang="pl-PL" sz="2400" kern="0">
                <a:solidFill>
                  <a:srgbClr val="000000"/>
                </a:solidFill>
                <a:latin typeface="Source Sans Pro"/>
                <a:ea typeface="Source Sans Pro"/>
                <a:cs typeface="Source Sans Pro"/>
                <a:sym typeface="Source Sans Pro"/>
              </a:rPr>
              <a:t>KOLOGIA (ECOLOGY)</a:t>
            </a:r>
          </a:p>
          <a:p>
            <a:pPr>
              <a:buClr>
                <a:srgbClr val="000000"/>
              </a:buClr>
              <a:buFont typeface="Source Sans Pro"/>
              <a:buNone/>
            </a:pPr>
            <a:endParaRPr sz="2400" kern="0">
              <a:solidFill>
                <a:srgbClr val="000000"/>
              </a:solidFill>
              <a:latin typeface="Source Sans Pro"/>
              <a:ea typeface="Source Sans Pro"/>
              <a:cs typeface="Source Sans Pro"/>
              <a:sym typeface="Source Sans Pro"/>
            </a:endParaRPr>
          </a:p>
          <a:p>
            <a:pPr>
              <a:buClr>
                <a:srgbClr val="000000"/>
              </a:buClr>
              <a:buSzPct val="25000"/>
              <a:buFont typeface="Source Sans Pro"/>
              <a:buNone/>
            </a:pPr>
            <a:r>
              <a:rPr lang="pl-PL" sz="2400" b="1" kern="0">
                <a:solidFill>
                  <a:srgbClr val="000000"/>
                </a:solidFill>
                <a:latin typeface="Source Sans Pro"/>
                <a:ea typeface="Source Sans Pro"/>
                <a:cs typeface="Source Sans Pro"/>
                <a:sym typeface="Source Sans Pro"/>
              </a:rPr>
              <a:t>W</a:t>
            </a:r>
            <a:r>
              <a:rPr lang="pl-PL" sz="2400" kern="0">
                <a:solidFill>
                  <a:srgbClr val="000000"/>
                </a:solidFill>
                <a:latin typeface="Source Sans Pro"/>
                <a:ea typeface="Source Sans Pro"/>
                <a:cs typeface="Source Sans Pro"/>
                <a:sym typeface="Source Sans Pro"/>
              </a:rPr>
              <a:t>ODA (WATER)</a:t>
            </a:r>
          </a:p>
          <a:p>
            <a:pPr>
              <a:buClr>
                <a:srgbClr val="000000"/>
              </a:buClr>
              <a:buFont typeface="Source Sans Pro"/>
              <a:buNone/>
            </a:pPr>
            <a:endParaRPr sz="2400" kern="0">
              <a:solidFill>
                <a:srgbClr val="000000"/>
              </a:solidFill>
              <a:latin typeface="Source Sans Pro"/>
              <a:ea typeface="Source Sans Pro"/>
              <a:cs typeface="Source Sans Pro"/>
              <a:sym typeface="Source Sans Pro"/>
            </a:endParaRPr>
          </a:p>
          <a:p>
            <a:pPr>
              <a:buClr>
                <a:srgbClr val="000000"/>
              </a:buClr>
              <a:buSzPct val="25000"/>
              <a:buFont typeface="Source Sans Pro"/>
              <a:buNone/>
            </a:pPr>
            <a:r>
              <a:rPr lang="pl-PL" sz="2400" b="1" kern="0">
                <a:solidFill>
                  <a:srgbClr val="000000"/>
                </a:solidFill>
                <a:latin typeface="Source Sans Pro"/>
                <a:ea typeface="Source Sans Pro"/>
                <a:cs typeface="Source Sans Pro"/>
                <a:sym typeface="Source Sans Pro"/>
              </a:rPr>
              <a:t>O</a:t>
            </a:r>
            <a:r>
              <a:rPr lang="pl-PL" sz="2400" kern="0">
                <a:solidFill>
                  <a:srgbClr val="000000"/>
                </a:solidFill>
                <a:latin typeface="Source Sans Pro"/>
                <a:ea typeface="Source Sans Pro"/>
                <a:cs typeface="Source Sans Pro"/>
                <a:sym typeface="Source Sans Pro"/>
              </a:rPr>
              <a:t>DPADY (WASTE)</a:t>
            </a:r>
          </a:p>
          <a:p>
            <a:pPr>
              <a:buClr>
                <a:srgbClr val="000000"/>
              </a:buClr>
              <a:buFont typeface="Source Sans Pro"/>
              <a:buNone/>
            </a:pPr>
            <a:endParaRPr sz="2400" kern="0">
              <a:solidFill>
                <a:srgbClr val="000000"/>
              </a:solidFill>
              <a:latin typeface="Source Sans Pro"/>
              <a:ea typeface="Source Sans Pro"/>
              <a:cs typeface="Source Sans Pro"/>
              <a:sym typeface="Source Sans Pro"/>
            </a:endParaRPr>
          </a:p>
          <a:p>
            <a:pPr>
              <a:buClr>
                <a:srgbClr val="000000"/>
              </a:buClr>
              <a:buSzPct val="25000"/>
              <a:buFont typeface="Source Sans Pro"/>
              <a:buNone/>
            </a:pPr>
            <a:r>
              <a:rPr lang="pl-PL" sz="2400" b="1" kern="0">
                <a:solidFill>
                  <a:srgbClr val="000000"/>
                </a:solidFill>
                <a:latin typeface="Source Sans Pro"/>
                <a:ea typeface="Source Sans Pro"/>
                <a:cs typeface="Source Sans Pro"/>
                <a:sym typeface="Source Sans Pro"/>
              </a:rPr>
              <a:t>Ś</a:t>
            </a:r>
            <a:r>
              <a:rPr lang="pl-PL" sz="2400" kern="0">
                <a:solidFill>
                  <a:srgbClr val="000000"/>
                </a:solidFill>
                <a:latin typeface="Source Sans Pro"/>
                <a:ea typeface="Source Sans Pro"/>
                <a:cs typeface="Source Sans Pro"/>
                <a:sym typeface="Source Sans Pro"/>
              </a:rPr>
              <a:t>CIEKI (SEWAGE)</a:t>
            </a:r>
          </a:p>
        </p:txBody>
      </p:sp>
      <p:sp>
        <p:nvSpPr>
          <p:cNvPr id="242" name="Shape 242"/>
          <p:cNvSpPr/>
          <p:nvPr/>
        </p:nvSpPr>
        <p:spPr>
          <a:xfrm>
            <a:off x="971600" y="4725144"/>
            <a:ext cx="3024335" cy="646331"/>
          </a:xfrm>
          <a:prstGeom prst="rect">
            <a:avLst/>
          </a:prstGeom>
          <a:noFill/>
          <a:ln>
            <a:noFill/>
          </a:ln>
        </p:spPr>
        <p:txBody>
          <a:bodyPr lIns="91425" tIns="45700" rIns="91425" bIns="45700" anchor="t" anchorCtr="0">
            <a:noAutofit/>
          </a:bodyPr>
          <a:lstStyle/>
          <a:p>
            <a:pPr algn="ctr">
              <a:buClr>
                <a:srgbClr val="000000"/>
              </a:buClr>
              <a:buSzPct val="25000"/>
              <a:buFont typeface="Source Sans Pro"/>
              <a:buNone/>
            </a:pPr>
            <a:r>
              <a:rPr lang="pl-PL" sz="3600" b="1" kern="0">
                <a:solidFill>
                  <a:srgbClr val="000000"/>
                </a:solidFill>
                <a:latin typeface="Source Sans Pro"/>
                <a:ea typeface="Source Sans Pro"/>
                <a:cs typeface="Source Sans Pro"/>
                <a:sym typeface="Source Sans Pro"/>
              </a:rPr>
              <a:t>R  E  W  O  Ś</a:t>
            </a:r>
          </a:p>
        </p:txBody>
      </p:sp>
    </p:spTree>
    <p:extLst>
      <p:ext uri="{BB962C8B-B14F-4D97-AF65-F5344CB8AC3E}">
        <p14:creationId xmlns:p14="http://schemas.microsoft.com/office/powerpoint/2010/main" val="20403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41">
                                            <p:txEl>
                                              <p:pRg st="0" end="0"/>
                                            </p:txEl>
                                          </p:spTgt>
                                        </p:tgtEl>
                                      </p:cBhvr>
                                    </p:animEffect>
                                    <p:set>
                                      <p:cBhvr>
                                        <p:cTn id="7" dur="1" fill="hold">
                                          <p:stCondLst>
                                            <p:cond delay="1000"/>
                                          </p:stCondLst>
                                        </p:cTn>
                                        <p:tgtEl>
                                          <p:spTgt spid="241">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41">
                                            <p:txEl>
                                              <p:pRg st="1" end="1"/>
                                            </p:txEl>
                                          </p:spTgt>
                                        </p:tgtEl>
                                      </p:cBhvr>
                                    </p:animEffect>
                                    <p:set>
                                      <p:cBhvr>
                                        <p:cTn id="10" dur="1" fill="hold">
                                          <p:stCondLst>
                                            <p:cond delay="1000"/>
                                          </p:stCondLst>
                                        </p:cTn>
                                        <p:tgtEl>
                                          <p:spTgt spid="241">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41">
                                            <p:txEl>
                                              <p:pRg st="2" end="2"/>
                                            </p:txEl>
                                          </p:spTgt>
                                        </p:tgtEl>
                                      </p:cBhvr>
                                    </p:animEffect>
                                    <p:set>
                                      <p:cBhvr>
                                        <p:cTn id="13" dur="1" fill="hold">
                                          <p:stCondLst>
                                            <p:cond delay="1000"/>
                                          </p:stCondLst>
                                        </p:cTn>
                                        <p:tgtEl>
                                          <p:spTgt spid="241">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41">
                                            <p:txEl>
                                              <p:pRg st="3" end="3"/>
                                            </p:txEl>
                                          </p:spTgt>
                                        </p:tgtEl>
                                      </p:cBhvr>
                                    </p:animEffect>
                                    <p:set>
                                      <p:cBhvr>
                                        <p:cTn id="16" dur="1" fill="hold">
                                          <p:stCondLst>
                                            <p:cond delay="1000"/>
                                          </p:stCondLst>
                                        </p:cTn>
                                        <p:tgtEl>
                                          <p:spTgt spid="241">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241">
                                            <p:txEl>
                                              <p:pRg st="4" end="4"/>
                                            </p:txEl>
                                          </p:spTgt>
                                        </p:tgtEl>
                                      </p:cBhvr>
                                    </p:animEffect>
                                    <p:set>
                                      <p:cBhvr>
                                        <p:cTn id="19" dur="1" fill="hold">
                                          <p:stCondLst>
                                            <p:cond delay="1000"/>
                                          </p:stCondLst>
                                        </p:cTn>
                                        <p:tgtEl>
                                          <p:spTgt spid="241">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241">
                                            <p:txEl>
                                              <p:pRg st="5" end="5"/>
                                            </p:txEl>
                                          </p:spTgt>
                                        </p:tgtEl>
                                      </p:cBhvr>
                                    </p:animEffect>
                                    <p:set>
                                      <p:cBhvr>
                                        <p:cTn id="22" dur="1" fill="hold">
                                          <p:stCondLst>
                                            <p:cond delay="1000"/>
                                          </p:stCondLst>
                                        </p:cTn>
                                        <p:tgtEl>
                                          <p:spTgt spid="241">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241">
                                            <p:txEl>
                                              <p:pRg st="6" end="6"/>
                                            </p:txEl>
                                          </p:spTgt>
                                        </p:tgtEl>
                                      </p:cBhvr>
                                    </p:animEffect>
                                    <p:set>
                                      <p:cBhvr>
                                        <p:cTn id="25" dur="1" fill="hold">
                                          <p:stCondLst>
                                            <p:cond delay="1000"/>
                                          </p:stCondLst>
                                        </p:cTn>
                                        <p:tgtEl>
                                          <p:spTgt spid="241">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41">
                                            <p:txEl>
                                              <p:pRg st="7" end="7"/>
                                            </p:txEl>
                                          </p:spTgt>
                                        </p:tgtEl>
                                      </p:cBhvr>
                                    </p:animEffect>
                                    <p:set>
                                      <p:cBhvr>
                                        <p:cTn id="28" dur="1" fill="hold">
                                          <p:stCondLst>
                                            <p:cond delay="1000"/>
                                          </p:stCondLst>
                                        </p:cTn>
                                        <p:tgtEl>
                                          <p:spTgt spid="241">
                                            <p:txEl>
                                              <p:pRg st="7" end="7"/>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241">
                                            <p:txEl>
                                              <p:pRg st="8" end="8"/>
                                            </p:txEl>
                                          </p:spTgt>
                                        </p:tgtEl>
                                      </p:cBhvr>
                                    </p:animEffect>
                                    <p:set>
                                      <p:cBhvr>
                                        <p:cTn id="31" dur="1" fill="hold">
                                          <p:stCondLst>
                                            <p:cond delay="1000"/>
                                          </p:stCondLst>
                                        </p:cTn>
                                        <p:tgtEl>
                                          <p:spTgt spid="241">
                                            <p:txEl>
                                              <p:pRg st="8" end="8"/>
                                            </p:txEl>
                                          </p:spTgt>
                                        </p:tgtEl>
                                        <p:attrNameLst>
                                          <p:attrName>style.visibility</p:attrName>
                                        </p:attrNameLst>
                                      </p:cBhvr>
                                      <p:to>
                                        <p:strVal val="hidden"/>
                                      </p:to>
                                    </p:set>
                                  </p:childTnLst>
                                </p:cTn>
                              </p:par>
                            </p:childTnLst>
                          </p:cTn>
                        </p:par>
                        <p:par>
                          <p:cTn id="32" fill="hold">
                            <p:stCondLst>
                              <p:cond delay="1000"/>
                            </p:stCondLst>
                            <p:childTnLst>
                              <p:par>
                                <p:cTn id="33" presetID="23" presetClass="entr" presetSubtype="16" fill="hold" nodeType="afterEffect">
                                  <p:stCondLst>
                                    <p:cond delay="0"/>
                                  </p:stCondLst>
                                  <p:childTnLst>
                                    <p:set>
                                      <p:cBhvr>
                                        <p:cTn id="34" dur="1" fill="hold">
                                          <p:stCondLst>
                                            <p:cond delay="0"/>
                                          </p:stCondLst>
                                        </p:cTn>
                                        <p:tgtEl>
                                          <p:spTgt spid="242"/>
                                        </p:tgtEl>
                                        <p:attrNameLst>
                                          <p:attrName>style.visibility</p:attrName>
                                        </p:attrNameLst>
                                      </p:cBhvr>
                                      <p:to>
                                        <p:strVal val="visible"/>
                                      </p:to>
                                    </p:set>
                                    <p:anim calcmode="lin" valueType="num">
                                      <p:cBhvr additive="base">
                                        <p:cTn id="35" dur="1000"/>
                                        <p:tgtEl>
                                          <p:spTgt spid="242"/>
                                        </p:tgtEl>
                                        <p:attrNameLst>
                                          <p:attrName>ppt_w</p:attrName>
                                        </p:attrNameLst>
                                      </p:cBhvr>
                                      <p:tavLst>
                                        <p:tav tm="0">
                                          <p:val>
                                            <p:strVal val="0"/>
                                          </p:val>
                                        </p:tav>
                                        <p:tav tm="100000">
                                          <p:val>
                                            <p:strVal val="#ppt_w"/>
                                          </p:val>
                                        </p:tav>
                                      </p:tavLst>
                                    </p:anim>
                                    <p:anim calcmode="lin" valueType="num">
                                      <p:cBhvr additive="base">
                                        <p:cTn id="36"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987824" y="0"/>
            <a:ext cx="2467000" cy="10275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4400" b="0" i="0" u="none" strike="noStrike" cap="none">
                <a:solidFill>
                  <a:schemeClr val="dk2"/>
                </a:solidFill>
                <a:latin typeface="Source Sans Pro"/>
                <a:ea typeface="Source Sans Pro"/>
                <a:cs typeface="Source Sans Pro"/>
                <a:sym typeface="Source Sans Pro"/>
              </a:rPr>
              <a:t>REWOŚ</a:t>
            </a:r>
          </a:p>
        </p:txBody>
      </p:sp>
      <p:sp>
        <p:nvSpPr>
          <p:cNvPr id="106" name="Shape 106"/>
          <p:cNvSpPr txBox="1">
            <a:spLocks noGrp="1"/>
          </p:cNvSpPr>
          <p:nvPr>
            <p:ph type="body" idx="1"/>
          </p:nvPr>
        </p:nvSpPr>
        <p:spPr>
          <a:xfrm>
            <a:off x="1627725" y="1844825"/>
            <a:ext cx="5840700" cy="4757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25000"/>
              <a:buFont typeface="Noto Sans Symbols"/>
              <a:buNone/>
            </a:pPr>
            <a:r>
              <a:rPr lang="pl-PL" sz="2960" b="1" i="0" u="none" strike="noStrike" cap="none">
                <a:solidFill>
                  <a:schemeClr val="dk2"/>
                </a:solidFill>
                <a:latin typeface="Source Sans Pro"/>
                <a:ea typeface="Source Sans Pro"/>
                <a:cs typeface="Source Sans Pro"/>
                <a:sym typeface="Source Sans Pro"/>
              </a:rPr>
              <a:t>R</a:t>
            </a:r>
            <a:r>
              <a:rPr lang="pl-PL" sz="2960" b="0" i="0" u="none" strike="noStrike" cap="none">
                <a:solidFill>
                  <a:schemeClr val="dk2"/>
                </a:solidFill>
                <a:latin typeface="Source Sans Pro"/>
                <a:ea typeface="Source Sans Pro"/>
                <a:cs typeface="Source Sans Pro"/>
                <a:sym typeface="Source Sans Pro"/>
              </a:rPr>
              <a:t>EKULTYWACJA (RECLAMATION)</a:t>
            </a:r>
          </a:p>
          <a:p>
            <a:pPr marL="342900" marR="0" lvl="0" indent="-342900" algn="l" rtl="0">
              <a:lnSpc>
                <a:spcPct val="80000"/>
              </a:lnSpc>
              <a:spcBef>
                <a:spcPts val="592"/>
              </a:spcBef>
              <a:spcAft>
                <a:spcPts val="0"/>
              </a:spcAft>
              <a:buClr>
                <a:schemeClr val="accent1"/>
              </a:buClr>
              <a:buSzPct val="25000"/>
              <a:buFont typeface="Noto Sans Symbols"/>
              <a:buNone/>
            </a:pPr>
            <a:endParaRPr sz="296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accent1"/>
              </a:buClr>
              <a:buSzPct val="25000"/>
              <a:buFont typeface="Noto Sans Symbols"/>
              <a:buNone/>
            </a:pPr>
            <a:r>
              <a:rPr lang="pl-PL" sz="2960" b="1" i="0" u="none" strike="noStrike" cap="none">
                <a:solidFill>
                  <a:schemeClr val="dk2"/>
                </a:solidFill>
                <a:latin typeface="Source Sans Pro"/>
                <a:ea typeface="Source Sans Pro"/>
                <a:cs typeface="Source Sans Pro"/>
                <a:sym typeface="Source Sans Pro"/>
              </a:rPr>
              <a:t>E</a:t>
            </a:r>
            <a:r>
              <a:rPr lang="pl-PL" sz="2960" b="0" i="0" u="none" strike="noStrike" cap="none">
                <a:solidFill>
                  <a:schemeClr val="dk2"/>
                </a:solidFill>
                <a:latin typeface="Source Sans Pro"/>
                <a:ea typeface="Source Sans Pro"/>
                <a:cs typeface="Source Sans Pro"/>
                <a:sym typeface="Source Sans Pro"/>
              </a:rPr>
              <a:t>KOLOGIA (ECOLOGY)</a:t>
            </a:r>
          </a:p>
          <a:p>
            <a:pPr marL="342900" marR="0" lvl="0" indent="-342900" algn="l" rtl="0">
              <a:lnSpc>
                <a:spcPct val="80000"/>
              </a:lnSpc>
              <a:spcBef>
                <a:spcPts val="592"/>
              </a:spcBef>
              <a:spcAft>
                <a:spcPts val="0"/>
              </a:spcAft>
              <a:buClr>
                <a:schemeClr val="accent1"/>
              </a:buClr>
              <a:buSzPct val="25000"/>
              <a:buFont typeface="Noto Sans Symbols"/>
              <a:buNone/>
            </a:pPr>
            <a:endParaRPr sz="296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accent1"/>
              </a:buClr>
              <a:buSzPct val="25000"/>
              <a:buFont typeface="Noto Sans Symbols"/>
              <a:buNone/>
            </a:pPr>
            <a:r>
              <a:rPr lang="pl-PL" sz="2960" b="1" i="0" u="none" strike="noStrike" cap="none">
                <a:solidFill>
                  <a:schemeClr val="dk2"/>
                </a:solidFill>
                <a:latin typeface="Source Sans Pro"/>
                <a:ea typeface="Source Sans Pro"/>
                <a:cs typeface="Source Sans Pro"/>
                <a:sym typeface="Source Sans Pro"/>
              </a:rPr>
              <a:t>W</a:t>
            </a:r>
            <a:r>
              <a:rPr lang="pl-PL" sz="2960" b="0" i="0" u="none" strike="noStrike" cap="none">
                <a:solidFill>
                  <a:schemeClr val="dk2"/>
                </a:solidFill>
                <a:latin typeface="Source Sans Pro"/>
                <a:ea typeface="Source Sans Pro"/>
                <a:cs typeface="Source Sans Pro"/>
                <a:sym typeface="Source Sans Pro"/>
              </a:rPr>
              <a:t>ODA (WATER)</a:t>
            </a:r>
          </a:p>
          <a:p>
            <a:pPr marL="342900" marR="0" lvl="0" indent="-342900" algn="l" rtl="0">
              <a:lnSpc>
                <a:spcPct val="80000"/>
              </a:lnSpc>
              <a:spcBef>
                <a:spcPts val="592"/>
              </a:spcBef>
              <a:spcAft>
                <a:spcPts val="0"/>
              </a:spcAft>
              <a:buClr>
                <a:schemeClr val="accent1"/>
              </a:buClr>
              <a:buSzPct val="25000"/>
              <a:buFont typeface="Noto Sans Symbols"/>
              <a:buNone/>
            </a:pPr>
            <a:endParaRPr sz="296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accent1"/>
              </a:buClr>
              <a:buSzPct val="25000"/>
              <a:buFont typeface="Noto Sans Symbols"/>
              <a:buNone/>
            </a:pPr>
            <a:r>
              <a:rPr lang="pl-PL" sz="2960" b="1" i="0" u="none" strike="noStrike" cap="none">
                <a:solidFill>
                  <a:schemeClr val="dk2"/>
                </a:solidFill>
                <a:latin typeface="Source Sans Pro"/>
                <a:ea typeface="Source Sans Pro"/>
                <a:cs typeface="Source Sans Pro"/>
                <a:sym typeface="Source Sans Pro"/>
              </a:rPr>
              <a:t>O</a:t>
            </a:r>
            <a:r>
              <a:rPr lang="pl-PL" sz="2960" b="0" i="0" u="none" strike="noStrike" cap="none">
                <a:solidFill>
                  <a:schemeClr val="dk2"/>
                </a:solidFill>
                <a:latin typeface="Source Sans Pro"/>
                <a:ea typeface="Source Sans Pro"/>
                <a:cs typeface="Source Sans Pro"/>
                <a:sym typeface="Source Sans Pro"/>
              </a:rPr>
              <a:t>DPADY (WASTE)</a:t>
            </a:r>
          </a:p>
          <a:p>
            <a:pPr marL="342900" marR="0" lvl="0" indent="-342900" algn="l" rtl="0">
              <a:lnSpc>
                <a:spcPct val="80000"/>
              </a:lnSpc>
              <a:spcBef>
                <a:spcPts val="592"/>
              </a:spcBef>
              <a:spcAft>
                <a:spcPts val="0"/>
              </a:spcAft>
              <a:buClr>
                <a:schemeClr val="accent1"/>
              </a:buClr>
              <a:buSzPct val="25000"/>
              <a:buFont typeface="Noto Sans Symbols"/>
              <a:buNone/>
            </a:pPr>
            <a:endParaRPr sz="296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592"/>
              </a:spcBef>
              <a:spcAft>
                <a:spcPts val="0"/>
              </a:spcAft>
              <a:buClr>
                <a:schemeClr val="accent1"/>
              </a:buClr>
              <a:buSzPct val="25000"/>
              <a:buFont typeface="Noto Sans Symbols"/>
              <a:buNone/>
            </a:pPr>
            <a:r>
              <a:rPr lang="pl-PL" sz="2960" b="1" i="0" u="none" strike="noStrike" cap="none">
                <a:solidFill>
                  <a:schemeClr val="dk2"/>
                </a:solidFill>
                <a:latin typeface="Source Sans Pro"/>
                <a:ea typeface="Source Sans Pro"/>
                <a:cs typeface="Source Sans Pro"/>
                <a:sym typeface="Source Sans Pro"/>
              </a:rPr>
              <a:t>Ś</a:t>
            </a:r>
            <a:r>
              <a:rPr lang="pl-PL" sz="2960" b="0" i="0" u="none" strike="noStrike" cap="none">
                <a:solidFill>
                  <a:schemeClr val="dk2"/>
                </a:solidFill>
                <a:latin typeface="Source Sans Pro"/>
                <a:ea typeface="Source Sans Pro"/>
                <a:cs typeface="Source Sans Pro"/>
                <a:sym typeface="Source Sans Pro"/>
              </a:rPr>
              <a:t>CIEKI (SEWAGE)</a:t>
            </a:r>
          </a:p>
        </p:txBody>
      </p:sp>
    </p:spTree>
    <p:extLst>
      <p:ext uri="{BB962C8B-B14F-4D97-AF65-F5344CB8AC3E}">
        <p14:creationId xmlns:p14="http://schemas.microsoft.com/office/powerpoint/2010/main" val="2825790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1" end="1"/>
                                            </p:txEl>
                                          </p:spTgt>
                                        </p:tgtEl>
                                        <p:attrNameLst>
                                          <p:attrName>style.visibility</p:attrName>
                                        </p:attrNameLst>
                                      </p:cBhvr>
                                      <p:to>
                                        <p:strVal val="visible"/>
                                      </p:to>
                                    </p:set>
                                    <p:animEffect transition="in" filter="fade">
                                      <p:cBhvr>
                                        <p:cTn id="10" dur="1000"/>
                                        <p:tgtEl>
                                          <p:spTgt spid="10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animEffect transition="in" filter="fade">
                                      <p:cBhvr>
                                        <p:cTn id="13" dur="1000"/>
                                        <p:tgtEl>
                                          <p:spTgt spid="10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6">
                                            <p:txEl>
                                              <p:pRg st="3" end="3"/>
                                            </p:txEl>
                                          </p:spTgt>
                                        </p:tgtEl>
                                        <p:attrNameLst>
                                          <p:attrName>style.visibility</p:attrName>
                                        </p:attrNameLst>
                                      </p:cBhvr>
                                      <p:to>
                                        <p:strVal val="visible"/>
                                      </p:to>
                                    </p:set>
                                    <p:animEffect transition="in" filter="fade">
                                      <p:cBhvr>
                                        <p:cTn id="16" dur="1000"/>
                                        <p:tgtEl>
                                          <p:spTgt spid="10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animEffect transition="in" filter="fade">
                                      <p:cBhvr>
                                        <p:cTn id="19" dur="1000"/>
                                        <p:tgtEl>
                                          <p:spTgt spid="10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6">
                                            <p:txEl>
                                              <p:pRg st="5" end="5"/>
                                            </p:txEl>
                                          </p:spTgt>
                                        </p:tgtEl>
                                        <p:attrNameLst>
                                          <p:attrName>style.visibility</p:attrName>
                                        </p:attrNameLst>
                                      </p:cBhvr>
                                      <p:to>
                                        <p:strVal val="visible"/>
                                      </p:to>
                                    </p:set>
                                    <p:animEffect transition="in" filter="fade">
                                      <p:cBhvr>
                                        <p:cTn id="22" dur="1000"/>
                                        <p:tgtEl>
                                          <p:spTgt spid="10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6">
                                            <p:txEl>
                                              <p:pRg st="6" end="6"/>
                                            </p:txEl>
                                          </p:spTgt>
                                        </p:tgtEl>
                                        <p:attrNameLst>
                                          <p:attrName>style.visibility</p:attrName>
                                        </p:attrNameLst>
                                      </p:cBhvr>
                                      <p:to>
                                        <p:strVal val="visible"/>
                                      </p:to>
                                    </p:set>
                                    <p:animEffect transition="in" filter="fade">
                                      <p:cBhvr>
                                        <p:cTn id="25" dur="1000"/>
                                        <p:tgtEl>
                                          <p:spTgt spid="10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xEl>
                                              <p:pRg st="7" end="7"/>
                                            </p:txEl>
                                          </p:spTgt>
                                        </p:tgtEl>
                                        <p:attrNameLst>
                                          <p:attrName>style.visibility</p:attrName>
                                        </p:attrNameLst>
                                      </p:cBhvr>
                                      <p:to>
                                        <p:strVal val="visible"/>
                                      </p:to>
                                    </p:set>
                                    <p:animEffect transition="in" filter="fade">
                                      <p:cBhvr>
                                        <p:cTn id="28" dur="1000"/>
                                        <p:tgtEl>
                                          <p:spTgt spid="10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6">
                                            <p:txEl>
                                              <p:pRg st="8" end="8"/>
                                            </p:txEl>
                                          </p:spTgt>
                                        </p:tgtEl>
                                        <p:attrNameLst>
                                          <p:attrName>style.visibility</p:attrName>
                                        </p:attrNameLst>
                                      </p:cBhvr>
                                      <p:to>
                                        <p:strVal val="visible"/>
                                      </p:to>
                                    </p:set>
                                    <p:animEffect transition="in" filter="fade">
                                      <p:cBhvr>
                                        <p:cTn id="31" dur="1000"/>
                                        <p:tgtEl>
                                          <p:spTgt spid="1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23528" y="260647"/>
            <a:ext cx="8686800" cy="8381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pl-PL" sz="2400" b="1" i="0" u="none" strike="noStrike" cap="none">
                <a:solidFill>
                  <a:schemeClr val="dk2"/>
                </a:solidFill>
                <a:latin typeface="Source Sans Pro"/>
                <a:ea typeface="Source Sans Pro"/>
                <a:cs typeface="Source Sans Pro"/>
                <a:sym typeface="Source Sans Pro"/>
              </a:rPr>
              <a:t>INTRODUCTION</a:t>
            </a:r>
          </a:p>
        </p:txBody>
      </p:sp>
      <p:sp>
        <p:nvSpPr>
          <p:cNvPr id="112" name="Shape 112"/>
          <p:cNvSpPr txBox="1">
            <a:spLocks noGrp="1"/>
          </p:cNvSpPr>
          <p:nvPr>
            <p:ph type="body" idx="1"/>
          </p:nvPr>
        </p:nvSpPr>
        <p:spPr>
          <a:xfrm>
            <a:off x="304800" y="1412775"/>
            <a:ext cx="8686800" cy="49685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0000"/>
              <a:buFont typeface="Noto Sans Symbols"/>
              <a:buChar char="✕"/>
            </a:pPr>
            <a:r>
              <a:rPr lang="pl-PL" sz="2400" b="0" i="0" u="none" strike="noStrike" cap="none">
                <a:solidFill>
                  <a:schemeClr val="dk2"/>
                </a:solidFill>
                <a:latin typeface="Source Sans Pro"/>
                <a:ea typeface="Source Sans Pro"/>
                <a:cs typeface="Source Sans Pro"/>
                <a:sym typeface="Source Sans Pro"/>
              </a:rPr>
              <a:t>Rural areas, where the main driving force behind development is agriculture, are hindered in their economic expansion chiefly by the lack of sanitation infrastructure.</a:t>
            </a:r>
          </a:p>
          <a:p>
            <a:pPr marL="342900" marR="0" lvl="0" indent="-342900" algn="l" rtl="0">
              <a:lnSpc>
                <a:spcPct val="10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100000"/>
              </a:lnSpc>
              <a:spcBef>
                <a:spcPts val="480"/>
              </a:spcBef>
              <a:spcAft>
                <a:spcPts val="0"/>
              </a:spcAft>
              <a:buClr>
                <a:schemeClr val="accent1"/>
              </a:buClr>
              <a:buSzPct val="70000"/>
              <a:buFont typeface="Noto Sans Symbols"/>
              <a:buChar char="✕"/>
            </a:pPr>
            <a:r>
              <a:rPr lang="pl-PL" sz="2400" b="0" i="0" u="none" strike="noStrike" cap="none">
                <a:solidFill>
                  <a:schemeClr val="dk2"/>
                </a:solidFill>
                <a:latin typeface="Source Sans Pro"/>
                <a:ea typeface="Source Sans Pro"/>
                <a:cs typeface="Source Sans Pro"/>
                <a:sym typeface="Source Sans Pro"/>
              </a:rPr>
              <a:t>Groundwater has become polluted and an urgent need to substitute it with water drawn from deeper levels has emerged.</a:t>
            </a:r>
          </a:p>
          <a:p>
            <a:pPr marL="342900" marR="0" lvl="0" indent="-342900" algn="l" rtl="0">
              <a:lnSpc>
                <a:spcPct val="10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100000"/>
              </a:lnSpc>
              <a:spcBef>
                <a:spcPts val="480"/>
              </a:spcBef>
              <a:spcAft>
                <a:spcPts val="0"/>
              </a:spcAft>
              <a:buClr>
                <a:schemeClr val="accent1"/>
              </a:buClr>
              <a:buSzPct val="70000"/>
              <a:buFont typeface="Noto Sans Symbols"/>
              <a:buChar char="✕"/>
            </a:pPr>
            <a:r>
              <a:rPr lang="pl-PL" sz="2400" b="0" i="0" u="none" strike="noStrike" cap="none">
                <a:solidFill>
                  <a:schemeClr val="dk2"/>
                </a:solidFill>
                <a:latin typeface="Source Sans Pro"/>
                <a:ea typeface="Source Sans Pro"/>
                <a:cs typeface="Source Sans Pro"/>
                <a:sym typeface="Source Sans Pro"/>
              </a:rPr>
              <a:t>Only when a sewage treatment plant is built can we discuss the development of rural areas with regard to ecological safety as well as the constitutional principle of eco-development.</a:t>
            </a:r>
          </a:p>
          <a:p>
            <a:pPr marL="342900" marR="0" lvl="0" indent="-342900" algn="l" rtl="0">
              <a:lnSpc>
                <a:spcPct val="10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231829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23528" y="260646"/>
            <a:ext cx="8686800" cy="5955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2400" b="1" i="0" u="none" strike="noStrike" cap="none">
                <a:solidFill>
                  <a:schemeClr val="dk1"/>
                </a:solidFill>
                <a:latin typeface="Source Sans Pro"/>
                <a:ea typeface="Source Sans Pro"/>
                <a:cs typeface="Source Sans Pro"/>
                <a:sym typeface="Source Sans Pro"/>
              </a:rPr>
              <a:t>SEWAGE TREATMENT PLANT CAPACITY</a:t>
            </a:r>
          </a:p>
        </p:txBody>
      </p:sp>
      <p:sp>
        <p:nvSpPr>
          <p:cNvPr id="118" name="Shape 118"/>
          <p:cNvSpPr txBox="1">
            <a:spLocks noGrp="1"/>
          </p:cNvSpPr>
          <p:nvPr>
            <p:ph type="body" idx="1"/>
          </p:nvPr>
        </p:nvSpPr>
        <p:spPr>
          <a:xfrm>
            <a:off x="107504" y="1340766"/>
            <a:ext cx="8784976" cy="5256582"/>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The first decade of the 21</a:t>
            </a:r>
            <a:r>
              <a:rPr lang="pl-PL" sz="2100" b="0" i="0" u="none" strike="noStrike" cap="none" baseline="30000">
                <a:solidFill>
                  <a:schemeClr val="dk1"/>
                </a:solidFill>
                <a:latin typeface="Source Sans Pro"/>
                <a:ea typeface="Source Sans Pro"/>
                <a:cs typeface="Source Sans Pro"/>
                <a:sym typeface="Source Sans Pro"/>
              </a:rPr>
              <a:t>st</a:t>
            </a:r>
            <a:r>
              <a:rPr lang="pl-PL" sz="2100" b="0" i="0" u="none" strike="noStrike" cap="none">
                <a:solidFill>
                  <a:schemeClr val="dk1"/>
                </a:solidFill>
                <a:latin typeface="Source Sans Pro"/>
                <a:ea typeface="Source Sans Pro"/>
                <a:cs typeface="Source Sans Pro"/>
                <a:sym typeface="Source Sans Pro"/>
              </a:rPr>
              <a:t> century is a period of intensification of investment activity in the field of the sanitation of rural areas. A sanitation programme usually involves the construction of at least one sewage treatment plant in a commune. The needs of a commune with the population of 5000 people could be fulfilled by a sewage treatment plant with the capacity of 500 [m</a:t>
            </a:r>
            <a:r>
              <a:rPr lang="pl-PL" sz="2100" b="0" i="0" u="none" strike="noStrike" cap="none" baseline="30000">
                <a:solidFill>
                  <a:schemeClr val="dk1"/>
                </a:solidFill>
                <a:latin typeface="Source Sans Pro"/>
                <a:ea typeface="Source Sans Pro"/>
                <a:cs typeface="Source Sans Pro"/>
                <a:sym typeface="Source Sans Pro"/>
              </a:rPr>
              <a:t>3</a:t>
            </a:r>
            <a:r>
              <a:rPr lang="pl-PL" sz="2100" b="0" i="0" u="none" strike="noStrike" cap="none">
                <a:solidFill>
                  <a:schemeClr val="dk1"/>
                </a:solidFill>
                <a:latin typeface="Source Sans Pro"/>
                <a:ea typeface="Source Sans Pro"/>
                <a:cs typeface="Source Sans Pro"/>
                <a:sym typeface="Source Sans Pro"/>
              </a:rPr>
              <a:t>/d]. However, such capacity would hinder any development of industry located in the territory of the commune.</a:t>
            </a:r>
          </a:p>
          <a:p>
            <a:pPr marL="342900" marR="0" lvl="0" indent="-342900" algn="just" rtl="0">
              <a:lnSpc>
                <a:spcPct val="80000"/>
              </a:lnSpc>
              <a:spcBef>
                <a:spcPts val="448"/>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80000"/>
              </a:lnSpc>
              <a:spcBef>
                <a:spcPts val="448"/>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Practice proves that if, in a given commune, a sewage treatment plant, which can effectively dispose of loads delivered to the plant, will be built, then within a year, or at most two years, its capacity becomes “filled,” regardless if the sewage were delivered via the sanitary sewage system or by water-carts. Therefore, within a year from the onset of its operation, the amount of sewage treated in the plant converted to domestic sewage, flowing in via the sanitary sewage system, and actually disposed of in the treatment plant totalled up to 87 % of its nominal capacity.</a:t>
            </a:r>
          </a:p>
        </p:txBody>
      </p:sp>
    </p:spTree>
    <p:extLst>
      <p:ext uri="{BB962C8B-B14F-4D97-AF65-F5344CB8AC3E}">
        <p14:creationId xmlns:p14="http://schemas.microsoft.com/office/powerpoint/2010/main" val="242229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51519" y="142529"/>
            <a:ext cx="8686800" cy="838198"/>
          </a:xfrm>
          <a:prstGeom prst="rect">
            <a:avLst/>
          </a:prstGeom>
          <a:noFill/>
          <a:ln>
            <a:noFill/>
          </a:ln>
        </p:spPr>
        <p:txBody>
          <a:bodyPr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pl-PL" sz="2100" b="1" i="0" u="none" strike="noStrike" cap="none">
                <a:solidFill>
                  <a:schemeClr val="dk1"/>
                </a:solidFill>
                <a:latin typeface="Source Sans Pro"/>
                <a:ea typeface="Source Sans Pro"/>
                <a:cs typeface="Source Sans Pro"/>
                <a:sym typeface="Source Sans Pro"/>
              </a:rPr>
              <a:t>THE USE OF EXCESSIVE SLUDGE IN AGROTECHNICAL PRODUCTION OF ENERGY CROPS FOR THE PURPOSE OF POWER PRODUCTION</a:t>
            </a:r>
          </a:p>
        </p:txBody>
      </p:sp>
      <p:sp>
        <p:nvSpPr>
          <p:cNvPr id="124" name="Shape 124"/>
          <p:cNvSpPr txBox="1">
            <a:spLocks noGrp="1"/>
          </p:cNvSpPr>
          <p:nvPr>
            <p:ph type="body" idx="1"/>
          </p:nvPr>
        </p:nvSpPr>
        <p:spPr>
          <a:xfrm>
            <a:off x="179510" y="1556791"/>
            <a:ext cx="8704582" cy="496855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In the process of planning an investment in the field of sanitation, apart from the proper determining of the sewage treatment plant’s capacity, the problem of sensible use of the so-called excessive sludge produced in the process of purification appears. Throughout the years many myths have been created in this field, i.a., owing to the activity of the environmental protection departments of various state and local government bodies.</a:t>
            </a:r>
          </a:p>
          <a:p>
            <a:pPr marL="342900" marR="0" lvl="0" indent="-342900" algn="l" rtl="0">
              <a:lnSpc>
                <a:spcPct val="80000"/>
              </a:lnSpc>
              <a:spcBef>
                <a:spcPts val="448"/>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448"/>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The first myth is connected with the claim that sewage sludge is hazardous in agrotechnical use. The prevailing view here is that the sludge is a material which may bring epidemiological risk, and as such it should only be used in exceptional circumstances. Such properties may only be attributed to the sludge produced in outmoded sewage treatment plants, in which not one, but two kinds of sludge were produced: primary sludge and excessive sludge.</a:t>
            </a:r>
          </a:p>
          <a:p>
            <a:pPr marL="342900" marR="0" lvl="0" indent="-342900" algn="l" rtl="0">
              <a:lnSpc>
                <a:spcPct val="80000"/>
              </a:lnSpc>
              <a:spcBef>
                <a:spcPts val="448"/>
              </a:spcBef>
              <a:spcAft>
                <a:spcPts val="0"/>
              </a:spcAft>
              <a:buClr>
                <a:schemeClr val="accent1"/>
              </a:buClr>
              <a:buSzPct val="25000"/>
              <a:buFont typeface="Noto Sans Symbols"/>
              <a:buNone/>
            </a:pPr>
            <a:endParaRPr sz="224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95446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51519" y="116631"/>
            <a:ext cx="8686800" cy="838198"/>
          </a:xfrm>
          <a:prstGeom prst="rect">
            <a:avLst/>
          </a:prstGeom>
          <a:noFill/>
          <a:ln>
            <a:noFill/>
          </a:ln>
        </p:spPr>
        <p:txBody>
          <a:bodyPr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pl-PL" sz="2100" b="1" i="0" u="none" strike="noStrike" cap="none">
                <a:solidFill>
                  <a:schemeClr val="dk1"/>
                </a:solidFill>
                <a:latin typeface="Source Sans Pro"/>
                <a:ea typeface="Source Sans Pro"/>
                <a:cs typeface="Source Sans Pro"/>
                <a:sym typeface="Source Sans Pro"/>
              </a:rPr>
              <a:t>THE USE OF EXCESSIVE SLUDGE IN AGROTECHNICAL PRODUCTION OF ENERGY CROPS FOR THE PURPOSE OF POWER PRODUCTION</a:t>
            </a:r>
          </a:p>
        </p:txBody>
      </p:sp>
      <p:sp>
        <p:nvSpPr>
          <p:cNvPr id="130" name="Shape 130"/>
          <p:cNvSpPr txBox="1">
            <a:spLocks noGrp="1"/>
          </p:cNvSpPr>
          <p:nvPr>
            <p:ph type="body" idx="1"/>
          </p:nvPr>
        </p:nvSpPr>
        <p:spPr>
          <a:xfrm>
            <a:off x="304800" y="1124744"/>
            <a:ext cx="8686800" cy="5544614"/>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While primary sludge constitutes a flow of material which is particularly unfavorable and even has hazardous properties, excessive sludge on the contrary, especially produced in sewage treatment plants which operate in a effective way, is actually ideal for agrotechnical use.</a:t>
            </a:r>
          </a:p>
          <a:p>
            <a:pPr marL="342900" marR="0" lvl="0" indent="-342900" algn="l" rtl="0">
              <a:lnSpc>
                <a:spcPct val="80000"/>
              </a:lnSpc>
              <a:spcBef>
                <a:spcPts val="448"/>
              </a:spcBef>
              <a:spcAft>
                <a:spcPts val="0"/>
              </a:spcAft>
              <a:buClr>
                <a:schemeClr val="accent1"/>
              </a:buClr>
              <a:buSzPct val="25000"/>
              <a:buFont typeface="Noto Sans Symbols"/>
              <a:buNone/>
            </a:pPr>
            <a:endParaRPr sz="224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448"/>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Those two kinds of sludge when mixed together are a cause of problems which are reported by the representatives of state authorities, which is in fact justified, but understanding the term of sewage sludge without taking both of its kinds into account is a serious hinderance in eco-development in the field of sanitation.</a:t>
            </a:r>
          </a:p>
          <a:p>
            <a:pPr marL="342900" marR="0" lvl="0" indent="-342900" algn="l" rtl="0">
              <a:lnSpc>
                <a:spcPct val="80000"/>
              </a:lnSpc>
              <a:spcBef>
                <a:spcPts val="448"/>
              </a:spcBef>
              <a:spcAft>
                <a:spcPts val="0"/>
              </a:spcAft>
              <a:buClr>
                <a:schemeClr val="accent1"/>
              </a:buClr>
              <a:buSzPct val="25000"/>
              <a:buFont typeface="Noto Sans Symbols"/>
              <a:buNone/>
            </a:pPr>
            <a:endParaRPr sz="2240"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448"/>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Modern sewage treatment plants produce only excessive sludge and, thus, they become a source of fertilizer supply for all kinds of crops. This is especially useful in energy plantations in which energy crops are grown and used as fuel.</a:t>
            </a:r>
          </a:p>
          <a:p>
            <a:pPr marL="342900" marR="0" lvl="0" indent="-342900" algn="l" rtl="0">
              <a:lnSpc>
                <a:spcPct val="80000"/>
              </a:lnSpc>
              <a:spcBef>
                <a:spcPts val="448"/>
              </a:spcBef>
              <a:spcAft>
                <a:spcPts val="0"/>
              </a:spcAft>
              <a:buClr>
                <a:schemeClr val="accent1"/>
              </a:buClr>
              <a:buSzPct val="25000"/>
              <a:buFont typeface="Noto Sans Symbols"/>
              <a:buNone/>
            </a:pPr>
            <a:endParaRPr sz="224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3758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51518" y="188640"/>
            <a:ext cx="8686800" cy="838198"/>
          </a:xfrm>
          <a:prstGeom prst="rect">
            <a:avLst/>
          </a:prstGeom>
          <a:noFill/>
          <a:ln>
            <a:noFill/>
          </a:ln>
        </p:spPr>
        <p:txBody>
          <a:bodyPr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pl-PL" sz="2100" b="1" i="0" u="none" strike="noStrike" cap="none">
                <a:solidFill>
                  <a:schemeClr val="dk1"/>
                </a:solidFill>
                <a:latin typeface="Source Sans Pro"/>
                <a:ea typeface="Source Sans Pro"/>
                <a:cs typeface="Source Sans Pro"/>
                <a:sym typeface="Source Sans Pro"/>
              </a:rPr>
              <a:t>THE USE OF EXCESSIVE SLUDGE IN AGROTECHNICAL PRODUCTION OF ENERGY CROPS FOR THE PURPOSE OF POWER PRODUCTION</a:t>
            </a:r>
          </a:p>
        </p:txBody>
      </p:sp>
      <p:sp>
        <p:nvSpPr>
          <p:cNvPr id="136" name="Shape 136"/>
          <p:cNvSpPr txBox="1">
            <a:spLocks noGrp="1"/>
          </p:cNvSpPr>
          <p:nvPr>
            <p:ph type="body" idx="1"/>
          </p:nvPr>
        </p:nvSpPr>
        <p:spPr>
          <a:xfrm>
            <a:off x="179510" y="1554162"/>
            <a:ext cx="8812088" cy="504318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Such highly-efficient plantations of energy crops, with the yield range of 20 – 50 [tDM/ha] require fertilizing as well as large amounts of water.</a:t>
            </a:r>
          </a:p>
          <a:p>
            <a:pPr marL="342900" marR="0" lvl="0" indent="-342900" algn="just" rtl="0">
              <a:lnSpc>
                <a:spcPct val="100000"/>
              </a:lnSpc>
              <a:spcBef>
                <a:spcPts val="48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48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A communal sewage treatment plant with the capacity of 600 [m³/d] produces daily 400 [DMkg/d] of excessive sludge, which, upon taking into consideration that in the sewage treatment plant’s thickening facilities the excessive sludge concentration is ~3 % of DM, allows to direct ~13 [m³/d] of pulp (sludge + water) for further use.</a:t>
            </a:r>
          </a:p>
          <a:p>
            <a:pPr marL="342900" marR="0" lvl="0" indent="-342900" algn="just" rtl="0">
              <a:lnSpc>
                <a:spcPct val="100000"/>
              </a:lnSpc>
              <a:spcBef>
                <a:spcPts val="48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100000"/>
              </a:lnSpc>
              <a:spcBef>
                <a:spcPts val="48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After being de-watered to the concentration of 20 % of DM, 2 [m³/d] may be directed to agrotechnical processing.</a:t>
            </a:r>
          </a:p>
          <a:p>
            <a:pPr marL="342900" marR="0" lvl="0" indent="-342900" algn="l" rtl="0">
              <a:lnSpc>
                <a:spcPct val="10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08917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51518" y="116631"/>
            <a:ext cx="8686800" cy="936103"/>
          </a:xfrm>
          <a:prstGeom prst="rect">
            <a:avLst/>
          </a:prstGeom>
          <a:noFill/>
          <a:ln>
            <a:noFill/>
          </a:ln>
        </p:spPr>
        <p:txBody>
          <a:bodyPr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pl-PL" sz="2100" b="1" i="0" u="none" strike="noStrike" cap="none">
                <a:solidFill>
                  <a:schemeClr val="dk1"/>
                </a:solidFill>
                <a:latin typeface="Source Sans Pro"/>
                <a:ea typeface="Source Sans Pro"/>
                <a:cs typeface="Source Sans Pro"/>
                <a:sym typeface="Source Sans Pro"/>
              </a:rPr>
              <a:t>THE USE OF EXCESSIVE SLUDGE IN AGROTECHNICAL PRODUCTION OF ENERGY CROPS FOR THE PURPOSE OF POWER PRODUCTION</a:t>
            </a:r>
          </a:p>
        </p:txBody>
      </p:sp>
      <p:sp>
        <p:nvSpPr>
          <p:cNvPr id="142" name="Shape 142"/>
          <p:cNvSpPr txBox="1">
            <a:spLocks noGrp="1"/>
          </p:cNvSpPr>
          <p:nvPr>
            <p:ph type="body" idx="1"/>
          </p:nvPr>
        </p:nvSpPr>
        <p:spPr>
          <a:xfrm>
            <a:off x="251518" y="1554162"/>
            <a:ext cx="8740080" cy="4827165"/>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Upon analysing the profits received from selling biomass fuel, one may estimate that the running costs of a sewage treatment plant would be reduced by at least 900 [thousand PLN/a].</a:t>
            </a:r>
          </a:p>
          <a:p>
            <a:pPr marL="342900" marR="0" lvl="0" indent="-342900" algn="just" rtl="0">
              <a:lnSpc>
                <a:spcPct val="80000"/>
              </a:lnSpc>
              <a:spcBef>
                <a:spcPts val="48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80000"/>
              </a:lnSpc>
              <a:spcBef>
                <a:spcPts val="480"/>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Assuming that the running costs of a communal sewage treatment plant amount to 200 [thousand PLN/a], the treatment plant becomes an investment which generates an annual income of at least 700 thousand PLN, and it must be noted that this is only when the people using the sanitary sewage system do not pay for sewage collection.</a:t>
            </a:r>
          </a:p>
          <a:p>
            <a:pPr marL="342900" marR="0" lvl="0" indent="-342900" algn="just" rtl="0">
              <a:lnSpc>
                <a:spcPct val="80000"/>
              </a:lnSpc>
              <a:spcBef>
                <a:spcPts val="480"/>
              </a:spcBef>
              <a:spcAft>
                <a:spcPts val="0"/>
              </a:spcAft>
              <a:buClr>
                <a:schemeClr val="accent1"/>
              </a:buClr>
              <a:buSzPct val="25000"/>
              <a:buFont typeface="Noto Sans Symbols"/>
              <a:buNone/>
            </a:pPr>
            <a:endParaRPr sz="2100" b="0" i="0" u="none" strike="noStrike" cap="none">
              <a:solidFill>
                <a:schemeClr val="dk2"/>
              </a:solidFill>
              <a:latin typeface="Source Sans Pro"/>
              <a:ea typeface="Source Sans Pro"/>
              <a:cs typeface="Source Sans Pro"/>
              <a:sym typeface="Source Sans Pro"/>
            </a:endParaRPr>
          </a:p>
          <a:p>
            <a:pPr marL="342900" marR="0" lvl="0" indent="-342900" algn="just" rtl="0">
              <a:lnSpc>
                <a:spcPct val="80000"/>
              </a:lnSpc>
              <a:spcBef>
                <a:spcPts val="496"/>
              </a:spcBef>
              <a:spcAft>
                <a:spcPts val="0"/>
              </a:spcAft>
              <a:buClr>
                <a:schemeClr val="accent1"/>
              </a:buClr>
              <a:buSzPct val="100000"/>
              <a:buFont typeface="Noto Sans Symbols"/>
              <a:buChar char="✕"/>
            </a:pPr>
            <a:r>
              <a:rPr lang="pl-PL" sz="2100" b="0" i="0" u="none" strike="noStrike" cap="none">
                <a:solidFill>
                  <a:schemeClr val="dk1"/>
                </a:solidFill>
                <a:latin typeface="Source Sans Pro"/>
                <a:ea typeface="Source Sans Pro"/>
                <a:cs typeface="Source Sans Pro"/>
                <a:sym typeface="Source Sans Pro"/>
              </a:rPr>
              <a:t>In a modern approach to environmental resource</a:t>
            </a:r>
            <a:r>
              <a:rPr lang="pl-PL" sz="2100" b="1" i="0" u="none" strike="noStrike" cap="none">
                <a:solidFill>
                  <a:schemeClr val="dk1"/>
                </a:solidFill>
                <a:latin typeface="Source Sans Pro"/>
                <a:ea typeface="Source Sans Pro"/>
                <a:cs typeface="Source Sans Pro"/>
                <a:sym typeface="Source Sans Pro"/>
              </a:rPr>
              <a:t> </a:t>
            </a:r>
            <a:r>
              <a:rPr lang="pl-PL" sz="2100" b="0" i="0" u="none" strike="noStrike" cap="none">
                <a:solidFill>
                  <a:schemeClr val="dk1"/>
                </a:solidFill>
                <a:latin typeface="Source Sans Pro"/>
                <a:ea typeface="Source Sans Pro"/>
                <a:cs typeface="Source Sans Pro"/>
                <a:sym typeface="Source Sans Pro"/>
              </a:rPr>
              <a:t>management</a:t>
            </a:r>
            <a:r>
              <a:rPr lang="pl-PL" sz="2100" b="0" i="1" u="none" strike="noStrike" cap="none">
                <a:solidFill>
                  <a:schemeClr val="dk1"/>
                </a:solidFill>
                <a:latin typeface="Source Sans Pro"/>
                <a:ea typeface="Source Sans Pro"/>
                <a:cs typeface="Source Sans Pro"/>
                <a:sym typeface="Source Sans Pro"/>
              </a:rPr>
              <a:t> </a:t>
            </a:r>
            <a:r>
              <a:rPr lang="pl-PL" sz="2100" b="0" i="0" u="none" strike="noStrike" cap="none">
                <a:solidFill>
                  <a:schemeClr val="dk1"/>
                </a:solidFill>
                <a:latin typeface="Source Sans Pro"/>
                <a:ea typeface="Source Sans Pro"/>
                <a:cs typeface="Source Sans Pro"/>
                <a:sym typeface="Source Sans Pro"/>
              </a:rPr>
              <a:t>this fact cannot be overlooked.</a:t>
            </a:r>
          </a:p>
          <a:p>
            <a:pPr marL="0" marR="0" lvl="0" indent="0" algn="just" rtl="0">
              <a:lnSpc>
                <a:spcPct val="80000"/>
              </a:lnSpc>
              <a:spcBef>
                <a:spcPts val="496"/>
              </a:spcBef>
              <a:spcAft>
                <a:spcPts val="0"/>
              </a:spcAft>
              <a:buClr>
                <a:schemeClr val="accent1"/>
              </a:buClr>
              <a:buSzPct val="25000"/>
              <a:buFont typeface="Noto Sans Symbols"/>
              <a:buNone/>
            </a:pPr>
            <a:endParaRPr sz="2402" b="0" i="0" u="none" strike="noStrike" cap="none">
              <a:solidFill>
                <a:schemeClr val="dk2"/>
              </a:solidFill>
              <a:latin typeface="Source Sans Pro"/>
              <a:ea typeface="Source Sans Pro"/>
              <a:cs typeface="Source Sans Pro"/>
              <a:sym typeface="Source Sans Pro"/>
            </a:endParaRPr>
          </a:p>
          <a:p>
            <a:pPr marL="342900" marR="0" lvl="0" indent="-342900" algn="l" rtl="0">
              <a:lnSpc>
                <a:spcPct val="80000"/>
              </a:lnSpc>
              <a:spcBef>
                <a:spcPts val="496"/>
              </a:spcBef>
              <a:spcAft>
                <a:spcPts val="0"/>
              </a:spcAft>
              <a:buClr>
                <a:schemeClr val="accent1"/>
              </a:buClr>
              <a:buSzPct val="25000"/>
              <a:buFont typeface="Noto Sans Symbols"/>
              <a:buNone/>
            </a:pPr>
            <a:endParaRPr sz="2480" b="0" i="0" u="none" strike="noStrike" cap="none">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62342255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ędrówka">
  <a:themeElements>
    <a:clrScheme name="Wędrówka">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2255</Words>
  <Application>Microsoft Office PowerPoint</Application>
  <PresentationFormat>Pokaz na ekranie (4:3)</PresentationFormat>
  <Paragraphs>174</Paragraphs>
  <Slides>25</Slides>
  <Notes>25</Notes>
  <HiddenSlides>0</HiddenSlides>
  <MMClips>0</MMClips>
  <ScaleCrop>false</ScaleCrop>
  <HeadingPairs>
    <vt:vector size="4" baseType="variant">
      <vt:variant>
        <vt:lpstr>Motyw</vt:lpstr>
      </vt:variant>
      <vt:variant>
        <vt:i4>2</vt:i4>
      </vt:variant>
      <vt:variant>
        <vt:lpstr>Tytuły slajdów</vt:lpstr>
      </vt:variant>
      <vt:variant>
        <vt:i4>25</vt:i4>
      </vt:variant>
    </vt:vector>
  </HeadingPairs>
  <TitlesOfParts>
    <vt:vector size="27" baseType="lpstr">
      <vt:lpstr>Motyw pakietu Office</vt:lpstr>
      <vt:lpstr>Wędrówka</vt:lpstr>
      <vt:lpstr>“ICT TO THE BENEFIT OF THE FAMILY AND LOCAL COMMUNITIES” </vt:lpstr>
      <vt:lpstr>LOCAL ECOLOGY AND POWER INDUSTRY  </vt:lpstr>
      <vt:lpstr>REWOŚ</vt:lpstr>
      <vt:lpstr>INTRODUCTION</vt:lpstr>
      <vt:lpstr>SEWAGE TREATMENT PLANT CAPACITY</vt:lpstr>
      <vt:lpstr>THE USE OF EXCESSIVE SLUDGE IN AGROTECHNICAL PRODUCTION OF ENERGY CROPS FOR THE PURPOSE OF POWER PRODUCTION</vt:lpstr>
      <vt:lpstr>THE USE OF EXCESSIVE SLUDGE IN AGROTECHNICAL PRODUCTION OF ENERGY CROPS FOR THE PURPOSE OF POWER PRODUCTION</vt:lpstr>
      <vt:lpstr>THE USE OF EXCESSIVE SLUDGE IN AGROTECHNICAL PRODUCTION OF ENERGY CROPS FOR THE PURPOSE OF POWER PRODUCTION</vt:lpstr>
      <vt:lpstr>THE USE OF EXCESSIVE SLUDGE IN AGROTECHNICAL PRODUCTION OF ENERGY CROPS FOR THE PURPOSE OF POWER PRODUCTION</vt:lpstr>
      <vt:lpstr>PATENT OF THE REPUBLIC OF POLAND NO. 197513 </vt:lpstr>
      <vt:lpstr>THE USE OF EXCESSIVE SLUDGE IN AGROTECHNICAL PRODUCTION OF ENERGY CROPS FOR THE PURPOSE OF POWER PRODUCTION</vt:lpstr>
      <vt:lpstr>TYING ECOLOGY WITH THE POWER INDUSTRY IN THE LIGHT OF THE PRINCIPLES OF ECODEVELOPMENT</vt:lpstr>
      <vt:lpstr>TYING ECOLOGY WITH THE POWER INDUSTRY IN THE LIGHT OF THE PRINCIPLES OF ECODEVELOPMENT</vt:lpstr>
      <vt:lpstr>SUMMARY</vt:lpstr>
      <vt:lpstr>SUMMARY</vt:lpstr>
      <vt:lpstr>CONCLUSIONS</vt:lpstr>
      <vt:lpstr>VIEW OF A SEWAGE TREATMENT PLANT ALONG WITH ITS PRECINCTS</vt:lpstr>
      <vt:lpstr>SUPPLYING A SEWAGE TREATMENT PLANT WITH AN INFLOW OF INDUSTRIAL SEWAGE. COLLECTING THE EXCESSIVE SLUDGE FOR DISPOSAL</vt:lpstr>
      <vt:lpstr>VIEW OF THE BIOREACTOR ROOM</vt:lpstr>
      <vt:lpstr>VIEW OF THE BIOREACTOR DURING THE PROCESS OF SEWAGE AERATION</vt:lpstr>
      <vt:lpstr>DIAGRAM OF THE PROCESS</vt:lpstr>
      <vt:lpstr>VIEW OF THE BIOREACTOR WITH A PART OF THE AERATOR</vt:lpstr>
      <vt:lpstr>DISCHARGE OF SEWAGE TO THE RECEIVER – NUMEROUS LEECHES ARE VISIBLE PROVING THE BIOLOGICAL PURITY OF THE WATER</vt:lpstr>
      <vt:lpstr>SEWAGE TREATMENT PLANT PRECINCTS ON THE SHAFT, A CHIRONOMUS (MIDGE) IMAGO/MATURE FORM</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TO THE BENEFIT OF THE FAMILY AND LOCAL COMMUNITIES” </dc:title>
  <dc:creator>KLI</dc:creator>
  <cp:lastModifiedBy>KLI</cp:lastModifiedBy>
  <cp:revision>1</cp:revision>
  <dcterms:created xsi:type="dcterms:W3CDTF">2017-01-22T12:44:53Z</dcterms:created>
  <dcterms:modified xsi:type="dcterms:W3CDTF">2017-01-22T12:48:45Z</dcterms:modified>
</cp:coreProperties>
</file>